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6.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7.xml" ContentType="application/vnd.openxmlformats-officedocument.themeOverr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8.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6" r:id="rId2"/>
  </p:sldMasterIdLst>
  <p:notesMasterIdLst>
    <p:notesMasterId r:id="rId13"/>
  </p:notesMasterIdLst>
  <p:sldIdLst>
    <p:sldId id="256" r:id="rId3"/>
    <p:sldId id="257" r:id="rId4"/>
    <p:sldId id="258" r:id="rId5"/>
    <p:sldId id="259" r:id="rId6"/>
    <p:sldId id="260" r:id="rId7"/>
    <p:sldId id="261" r:id="rId8"/>
    <p:sldId id="262" r:id="rId9"/>
    <p:sldId id="263" r:id="rId10"/>
    <p:sldId id="264"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9" d="100"/>
          <a:sy n="59" d="100"/>
        </p:scale>
        <p:origin x="9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1.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venkata.eranki.lv\Downloads\Superstore_data.xlsx"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C:\Users\venkata.eranki.lv\Downloads\Superstore_data.xlsx" TargetMode="Externa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venkata.eranki.lv\Downloads\Superstore_data.xlsx" TargetMode="Externa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file:///C:\Users\venkata.eranki.lv\Downloads\Superstore_data.xlsx" TargetMode="Externa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oleObject" Target="file:///C:\Users\venkata.eranki.lv\Downloads\Superstore_data.xlsx" TargetMode="External"/></Relationships>
</file>

<file path=ppt/charts/_rels/chart6.xml.rels><?xml version="1.0" encoding="UTF-8" standalone="yes"?>
<Relationships xmlns="http://schemas.openxmlformats.org/package/2006/relationships"><Relationship Id="rId3" Type="http://schemas.openxmlformats.org/officeDocument/2006/relationships/oleObject" Target="file:///C:\Users\venkata.eranki.lv\Downloads\Superstore_data.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oleObject" Target="file:///C:\Users\venkata.eranki.lv\Downloads\Superstore_data.xlsx" TargetMode="External"/></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oleObject" Target="file:///C:\Users\venkata.eranki.lv\Downloads\Superstore_data.xlsx" TargetMode="External"/></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oleObject" Target="file:///C:\Users\venkata.eranki.lv\Downloads\Superstore_data.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[LVADSUSR67_excel_Final.xlsx]Q2!PivotTable62</c:name>
    <c:fmtId val="10"/>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Avg time taken for shipping based on ship mode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pivotFmt>
      <c:pivotFmt>
        <c:idx val="1"/>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'Q2'!$B$5</c:f>
              <c:strCache>
                <c:ptCount val="1"/>
                <c:pt idx="0">
                  <c:v>Total</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'Q2'!$A$6:$A$9</c:f>
              <c:strCache>
                <c:ptCount val="4"/>
                <c:pt idx="0">
                  <c:v>First Class</c:v>
                </c:pt>
                <c:pt idx="1">
                  <c:v>Same Day</c:v>
                </c:pt>
                <c:pt idx="2">
                  <c:v>Second Class</c:v>
                </c:pt>
                <c:pt idx="3">
                  <c:v>Standard Class</c:v>
                </c:pt>
              </c:strCache>
            </c:strRef>
          </c:cat>
          <c:val>
            <c:numRef>
              <c:f>'Q2'!$B$6:$B$9</c:f>
              <c:numCache>
                <c:formatCode>General</c:formatCode>
                <c:ptCount val="4"/>
                <c:pt idx="0">
                  <c:v>2.1827048114434331</c:v>
                </c:pt>
                <c:pt idx="1">
                  <c:v>4.4198895027624308E-2</c:v>
                </c:pt>
                <c:pt idx="2">
                  <c:v>3.2380462724935732</c:v>
                </c:pt>
                <c:pt idx="3">
                  <c:v>5.0065348525469169</c:v>
                </c:pt>
              </c:numCache>
            </c:numRef>
          </c:val>
          <c:extLst>
            <c:ext xmlns:c16="http://schemas.microsoft.com/office/drawing/2014/chart" uri="{C3380CC4-5D6E-409C-BE32-E72D297353CC}">
              <c16:uniqueId val="{00000000-9872-4494-AD0C-55E8DE7317B5}"/>
            </c:ext>
          </c:extLst>
        </c:ser>
        <c:dLbls>
          <c:showLegendKey val="0"/>
          <c:showVal val="0"/>
          <c:showCatName val="0"/>
          <c:showSerName val="0"/>
          <c:showPercent val="0"/>
          <c:showBubbleSize val="0"/>
        </c:dLbls>
        <c:gapWidth val="100"/>
        <c:overlap val="-24"/>
        <c:axId val="858346703"/>
        <c:axId val="858338543"/>
      </c:barChart>
      <c:catAx>
        <c:axId val="858346703"/>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Ship Mode</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58338543"/>
        <c:crosses val="autoZero"/>
        <c:auto val="1"/>
        <c:lblAlgn val="ctr"/>
        <c:lblOffset val="100"/>
        <c:noMultiLvlLbl val="0"/>
      </c:catAx>
      <c:valAx>
        <c:axId val="858338543"/>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Avg Days Taken</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5834670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[LVADSUSR67_excel_Final.xlsx]Q3!PivotTable64</c:name>
    <c:fmtId val="11"/>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Customer Segmentation  </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'Q3'!$B$1</c:f>
              <c:strCache>
                <c:ptCount val="1"/>
                <c:pt idx="0">
                  <c:v>Total</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'Q3'!$A$2:$A$4</c:f>
              <c:strCache>
                <c:ptCount val="3"/>
                <c:pt idx="0">
                  <c:v>High Value</c:v>
                </c:pt>
                <c:pt idx="1">
                  <c:v>Low Value</c:v>
                </c:pt>
                <c:pt idx="2">
                  <c:v>Medium Value</c:v>
                </c:pt>
              </c:strCache>
            </c:strRef>
          </c:cat>
          <c:val>
            <c:numRef>
              <c:f>'Q3'!$B$2:$B$4</c:f>
              <c:numCache>
                <c:formatCode>General</c:formatCode>
                <c:ptCount val="3"/>
                <c:pt idx="0">
                  <c:v>890</c:v>
                </c:pt>
                <c:pt idx="1">
                  <c:v>1871</c:v>
                </c:pt>
                <c:pt idx="2">
                  <c:v>7233</c:v>
                </c:pt>
              </c:numCache>
            </c:numRef>
          </c:val>
          <c:extLst>
            <c:ext xmlns:c16="http://schemas.microsoft.com/office/drawing/2014/chart" uri="{C3380CC4-5D6E-409C-BE32-E72D297353CC}">
              <c16:uniqueId val="{00000001-FE81-4AF6-8613-57803DBE470C}"/>
            </c:ext>
          </c:extLst>
        </c:ser>
        <c:dLbls>
          <c:showLegendKey val="0"/>
          <c:showVal val="0"/>
          <c:showCatName val="0"/>
          <c:showSerName val="0"/>
          <c:showPercent val="0"/>
          <c:showBubbleSize val="0"/>
        </c:dLbls>
        <c:gapWidth val="100"/>
        <c:overlap val="-24"/>
        <c:axId val="945867855"/>
        <c:axId val="945863535"/>
      </c:barChart>
      <c:catAx>
        <c:axId val="945867855"/>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Customer</a:t>
                </a:r>
                <a:r>
                  <a:rPr lang="en-IN" baseline="0"/>
                  <a:t> Value</a:t>
                </a:r>
                <a:endParaRPr lang="en-IN"/>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45863535"/>
        <c:crosses val="autoZero"/>
        <c:auto val="1"/>
        <c:lblAlgn val="ctr"/>
        <c:lblOffset val="100"/>
        <c:noMultiLvlLbl val="0"/>
      </c:catAx>
      <c:valAx>
        <c:axId val="945863535"/>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baseline="0" dirty="0"/>
                  <a:t>No of customers</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4586785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[LVADSUSR67_excel_Final.xlsx]Q4!PivotTable65</c:name>
    <c:fmtId val="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Product Performance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w="9525">
              <a:solidFill>
                <a:schemeClr val="accent2"/>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'Q4'!$B$1</c:f>
              <c:strCache>
                <c:ptCount val="1"/>
                <c:pt idx="0">
                  <c:v>Sum of Sales</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multiLvlStrRef>
              <c:f>'Q4'!$A$2:$A$21</c:f>
              <c:multiLvlStrCache>
                <c:ptCount val="17"/>
                <c:lvl>
                  <c:pt idx="0">
                    <c:v>Copiers</c:v>
                  </c:pt>
                  <c:pt idx="1">
                    <c:v>Accessories</c:v>
                  </c:pt>
                  <c:pt idx="2">
                    <c:v>Phones</c:v>
                  </c:pt>
                  <c:pt idx="3">
                    <c:v>Machines</c:v>
                  </c:pt>
                  <c:pt idx="4">
                    <c:v>Chairs</c:v>
                  </c:pt>
                  <c:pt idx="5">
                    <c:v>Furnishings</c:v>
                  </c:pt>
                  <c:pt idx="6">
                    <c:v>Bookcases</c:v>
                  </c:pt>
                  <c:pt idx="7">
                    <c:v>Tables</c:v>
                  </c:pt>
                  <c:pt idx="8">
                    <c:v>Appliances</c:v>
                  </c:pt>
                  <c:pt idx="9">
                    <c:v>Envelopes</c:v>
                  </c:pt>
                  <c:pt idx="10">
                    <c:v>Storage</c:v>
                  </c:pt>
                  <c:pt idx="11">
                    <c:v>Paper</c:v>
                  </c:pt>
                  <c:pt idx="12">
                    <c:v>Binders</c:v>
                  </c:pt>
                  <c:pt idx="13">
                    <c:v>Labels</c:v>
                  </c:pt>
                  <c:pt idx="14">
                    <c:v>Art</c:v>
                  </c:pt>
                  <c:pt idx="15">
                    <c:v>Fasteners</c:v>
                  </c:pt>
                  <c:pt idx="16">
                    <c:v>Supplies</c:v>
                  </c:pt>
                </c:lvl>
                <c:lvl>
                  <c:pt idx="0">
                    <c:v>Technology</c:v>
                  </c:pt>
                  <c:pt idx="4">
                    <c:v>Furniture</c:v>
                  </c:pt>
                  <c:pt idx="8">
                    <c:v>Office Supplies</c:v>
                  </c:pt>
                </c:lvl>
              </c:multiLvlStrCache>
            </c:multiLvlStrRef>
          </c:cat>
          <c:val>
            <c:numRef>
              <c:f>'Q4'!$B$2:$B$21</c:f>
              <c:numCache>
                <c:formatCode>General</c:formatCode>
                <c:ptCount val="17"/>
                <c:pt idx="0">
                  <c:v>149528.02999999994</c:v>
                </c:pt>
                <c:pt idx="1">
                  <c:v>167380.31800000009</c:v>
                </c:pt>
                <c:pt idx="2">
                  <c:v>330007.05400000012</c:v>
                </c:pt>
                <c:pt idx="3">
                  <c:v>189238.63099999999</c:v>
                </c:pt>
                <c:pt idx="4">
                  <c:v>328449.1030000007</c:v>
                </c:pt>
                <c:pt idx="5">
                  <c:v>91705.164000000048</c:v>
                </c:pt>
                <c:pt idx="6">
                  <c:v>114879.99629999998</c:v>
                </c:pt>
                <c:pt idx="7">
                  <c:v>206965.53200000009</c:v>
                </c:pt>
                <c:pt idx="8">
                  <c:v>107532.16099999999</c:v>
                </c:pt>
                <c:pt idx="9">
                  <c:v>16476.401999999998</c:v>
                </c:pt>
                <c:pt idx="10">
                  <c:v>223843.60800000012</c:v>
                </c:pt>
                <c:pt idx="11">
                  <c:v>78479.20600000002</c:v>
                </c:pt>
                <c:pt idx="12">
                  <c:v>203412.73300000009</c:v>
                </c:pt>
                <c:pt idx="13">
                  <c:v>12486.312</c:v>
                </c:pt>
                <c:pt idx="14">
                  <c:v>27118.791999999954</c:v>
                </c:pt>
                <c:pt idx="15">
                  <c:v>3024.2799999999997</c:v>
                </c:pt>
                <c:pt idx="16">
                  <c:v>46673.538000000015</c:v>
                </c:pt>
              </c:numCache>
            </c:numRef>
          </c:val>
          <c:extLst>
            <c:ext xmlns:c16="http://schemas.microsoft.com/office/drawing/2014/chart" uri="{C3380CC4-5D6E-409C-BE32-E72D297353CC}">
              <c16:uniqueId val="{00000000-96BB-459C-A0F8-5A93C8F8846E}"/>
            </c:ext>
          </c:extLst>
        </c:ser>
        <c:ser>
          <c:idx val="1"/>
          <c:order val="1"/>
          <c:tx>
            <c:strRef>
              <c:f>'Q4'!$C$1</c:f>
              <c:strCache>
                <c:ptCount val="1"/>
                <c:pt idx="0">
                  <c:v>Average of Profit</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multiLvlStrRef>
              <c:f>'Q4'!$A$2:$A$21</c:f>
              <c:multiLvlStrCache>
                <c:ptCount val="17"/>
                <c:lvl>
                  <c:pt idx="0">
                    <c:v>Copiers</c:v>
                  </c:pt>
                  <c:pt idx="1">
                    <c:v>Accessories</c:v>
                  </c:pt>
                  <c:pt idx="2">
                    <c:v>Phones</c:v>
                  </c:pt>
                  <c:pt idx="3">
                    <c:v>Machines</c:v>
                  </c:pt>
                  <c:pt idx="4">
                    <c:v>Chairs</c:v>
                  </c:pt>
                  <c:pt idx="5">
                    <c:v>Furnishings</c:v>
                  </c:pt>
                  <c:pt idx="6">
                    <c:v>Bookcases</c:v>
                  </c:pt>
                  <c:pt idx="7">
                    <c:v>Tables</c:v>
                  </c:pt>
                  <c:pt idx="8">
                    <c:v>Appliances</c:v>
                  </c:pt>
                  <c:pt idx="9">
                    <c:v>Envelopes</c:v>
                  </c:pt>
                  <c:pt idx="10">
                    <c:v>Storage</c:v>
                  </c:pt>
                  <c:pt idx="11">
                    <c:v>Paper</c:v>
                  </c:pt>
                  <c:pt idx="12">
                    <c:v>Binders</c:v>
                  </c:pt>
                  <c:pt idx="13">
                    <c:v>Labels</c:v>
                  </c:pt>
                  <c:pt idx="14">
                    <c:v>Art</c:v>
                  </c:pt>
                  <c:pt idx="15">
                    <c:v>Fasteners</c:v>
                  </c:pt>
                  <c:pt idx="16">
                    <c:v>Supplies</c:v>
                  </c:pt>
                </c:lvl>
                <c:lvl>
                  <c:pt idx="0">
                    <c:v>Technology</c:v>
                  </c:pt>
                  <c:pt idx="4">
                    <c:v>Furniture</c:v>
                  </c:pt>
                  <c:pt idx="8">
                    <c:v>Office Supplies</c:v>
                  </c:pt>
                </c:lvl>
              </c:multiLvlStrCache>
            </c:multiLvlStrRef>
          </c:cat>
          <c:val>
            <c:numRef>
              <c:f>'Q4'!$C$2:$C$21</c:f>
              <c:numCache>
                <c:formatCode>General</c:formatCode>
                <c:ptCount val="17"/>
                <c:pt idx="0">
                  <c:v>817.90918970588234</c:v>
                </c:pt>
                <c:pt idx="1">
                  <c:v>54.111787999999905</c:v>
                </c:pt>
                <c:pt idx="2">
                  <c:v>50.073937682789641</c:v>
                </c:pt>
                <c:pt idx="3">
                  <c:v>29.43266869565208</c:v>
                </c:pt>
                <c:pt idx="4">
                  <c:v>43.095893517017856</c:v>
                </c:pt>
                <c:pt idx="5">
                  <c:v>13.645918077324959</c:v>
                </c:pt>
                <c:pt idx="6">
                  <c:v>-15.230508771929834</c:v>
                </c:pt>
                <c:pt idx="7">
                  <c:v>-55.565771473354232</c:v>
                </c:pt>
                <c:pt idx="8">
                  <c:v>38.922758369098702</c:v>
                </c:pt>
                <c:pt idx="9">
                  <c:v>27.41801850393702</c:v>
                </c:pt>
                <c:pt idx="10">
                  <c:v>25.152277068557904</c:v>
                </c:pt>
                <c:pt idx="11">
                  <c:v>24.856619927007277</c:v>
                </c:pt>
                <c:pt idx="12">
                  <c:v>19.843574064346672</c:v>
                </c:pt>
                <c:pt idx="13">
                  <c:v>15.236961538461534</c:v>
                </c:pt>
                <c:pt idx="14">
                  <c:v>8.2007374371859285</c:v>
                </c:pt>
                <c:pt idx="15">
                  <c:v>4.3756599078340992</c:v>
                </c:pt>
                <c:pt idx="16">
                  <c:v>-6.2584184210526272</c:v>
                </c:pt>
              </c:numCache>
            </c:numRef>
          </c:val>
          <c:extLst>
            <c:ext xmlns:c16="http://schemas.microsoft.com/office/drawing/2014/chart" uri="{C3380CC4-5D6E-409C-BE32-E72D297353CC}">
              <c16:uniqueId val="{00000001-96BB-459C-A0F8-5A93C8F8846E}"/>
            </c:ext>
          </c:extLst>
        </c:ser>
        <c:dLbls>
          <c:showLegendKey val="0"/>
          <c:showVal val="0"/>
          <c:showCatName val="0"/>
          <c:showSerName val="0"/>
          <c:showPercent val="0"/>
          <c:showBubbleSize val="0"/>
        </c:dLbls>
        <c:gapWidth val="100"/>
        <c:overlap val="-24"/>
        <c:axId val="945897615"/>
        <c:axId val="945893295"/>
      </c:barChart>
      <c:catAx>
        <c:axId val="945897615"/>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Categories</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45893295"/>
        <c:crosses val="autoZero"/>
        <c:auto val="1"/>
        <c:lblAlgn val="ctr"/>
        <c:lblOffset val="100"/>
        <c:noMultiLvlLbl val="0"/>
      </c:catAx>
      <c:valAx>
        <c:axId val="945893295"/>
        <c:scaling>
          <c:logBase val="10"/>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PERFORMANCE</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4589761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[LVADSUSR67_excel_Final.xlsx]Q5!PivotTable66</c:name>
    <c:fmtId val="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Sales by Region</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'Q5'!$B$1</c:f>
              <c:strCache>
                <c:ptCount val="1"/>
                <c:pt idx="0">
                  <c:v>Total</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'Q5'!$A$2:$A$5</c:f>
              <c:strCache>
                <c:ptCount val="4"/>
                <c:pt idx="0">
                  <c:v>Central</c:v>
                </c:pt>
                <c:pt idx="1">
                  <c:v>East</c:v>
                </c:pt>
                <c:pt idx="2">
                  <c:v>South</c:v>
                </c:pt>
                <c:pt idx="3">
                  <c:v>West</c:v>
                </c:pt>
              </c:strCache>
            </c:strRef>
          </c:cat>
          <c:val>
            <c:numRef>
              <c:f>'Q5'!$B$2:$B$5</c:f>
              <c:numCache>
                <c:formatCode>General</c:formatCode>
                <c:ptCount val="4"/>
                <c:pt idx="0">
                  <c:v>501239.89080000052</c:v>
                </c:pt>
                <c:pt idx="1">
                  <c:v>678781.2399999979</c:v>
                </c:pt>
                <c:pt idx="2">
                  <c:v>391721.90500000032</c:v>
                </c:pt>
                <c:pt idx="3">
                  <c:v>725457.82450000057</c:v>
                </c:pt>
              </c:numCache>
            </c:numRef>
          </c:val>
          <c:extLst>
            <c:ext xmlns:c16="http://schemas.microsoft.com/office/drawing/2014/chart" uri="{C3380CC4-5D6E-409C-BE32-E72D297353CC}">
              <c16:uniqueId val="{00000000-5724-463C-B186-024F8318C05F}"/>
            </c:ext>
          </c:extLst>
        </c:ser>
        <c:dLbls>
          <c:showLegendKey val="0"/>
          <c:showVal val="0"/>
          <c:showCatName val="0"/>
          <c:showSerName val="0"/>
          <c:showPercent val="0"/>
          <c:showBubbleSize val="0"/>
        </c:dLbls>
        <c:gapWidth val="100"/>
        <c:overlap val="-24"/>
        <c:axId val="945885135"/>
        <c:axId val="945886095"/>
      </c:barChart>
      <c:catAx>
        <c:axId val="945885135"/>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Region</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45886095"/>
        <c:crosses val="autoZero"/>
        <c:auto val="1"/>
        <c:lblAlgn val="ctr"/>
        <c:lblOffset val="100"/>
        <c:noMultiLvlLbl val="0"/>
      </c:catAx>
      <c:valAx>
        <c:axId val="945886095"/>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sales</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4588513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[LVADSUSR67_excel_Final.xlsx]Q5!PivotTable67</c:name>
    <c:fmtId val="5"/>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Profit by Region</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'Q5'!$B$15</c:f>
              <c:strCache>
                <c:ptCount val="1"/>
                <c:pt idx="0">
                  <c:v>Total</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'Q5'!$A$16:$A$19</c:f>
              <c:strCache>
                <c:ptCount val="4"/>
                <c:pt idx="0">
                  <c:v>Central</c:v>
                </c:pt>
                <c:pt idx="1">
                  <c:v>East</c:v>
                </c:pt>
                <c:pt idx="2">
                  <c:v>South</c:v>
                </c:pt>
                <c:pt idx="3">
                  <c:v>West</c:v>
                </c:pt>
              </c:strCache>
            </c:strRef>
          </c:cat>
          <c:val>
            <c:numRef>
              <c:f>'Q5'!$B$16:$B$19</c:f>
              <c:numCache>
                <c:formatCode>General</c:formatCode>
                <c:ptCount val="4"/>
                <c:pt idx="0">
                  <c:v>17.092708781747724</c:v>
                </c:pt>
                <c:pt idx="1">
                  <c:v>32.135807584269756</c:v>
                </c:pt>
                <c:pt idx="2">
                  <c:v>28.857673024691394</c:v>
                </c:pt>
                <c:pt idx="3">
                  <c:v>33.849031813924491</c:v>
                </c:pt>
              </c:numCache>
            </c:numRef>
          </c:val>
          <c:extLst>
            <c:ext xmlns:c16="http://schemas.microsoft.com/office/drawing/2014/chart" uri="{C3380CC4-5D6E-409C-BE32-E72D297353CC}">
              <c16:uniqueId val="{00000000-BFEB-49DD-B878-DF95E1E0FD5C}"/>
            </c:ext>
          </c:extLst>
        </c:ser>
        <c:dLbls>
          <c:showLegendKey val="0"/>
          <c:showVal val="0"/>
          <c:showCatName val="0"/>
          <c:showSerName val="0"/>
          <c:showPercent val="0"/>
          <c:showBubbleSize val="0"/>
        </c:dLbls>
        <c:gapWidth val="100"/>
        <c:overlap val="-24"/>
        <c:axId val="1120013279"/>
        <c:axId val="1119990239"/>
      </c:barChart>
      <c:catAx>
        <c:axId val="1120013279"/>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Region</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119990239"/>
        <c:crosses val="autoZero"/>
        <c:auto val="1"/>
        <c:lblAlgn val="ctr"/>
        <c:lblOffset val="100"/>
        <c:noMultiLvlLbl val="0"/>
      </c:catAx>
      <c:valAx>
        <c:axId val="1119990239"/>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AVG</a:t>
                </a:r>
                <a:r>
                  <a:rPr lang="en-IN" baseline="0"/>
                  <a:t> profit</a:t>
                </a:r>
                <a:endParaRPr lang="en-IN"/>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12001327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IN"/>
              <a:t>Correlation between Sales,Profit and Discount</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lotArea>
      <c:layout/>
      <c:scatterChart>
        <c:scatterStyle val="lineMarker"/>
        <c:varyColors val="0"/>
        <c:ser>
          <c:idx val="0"/>
          <c:order val="0"/>
          <c:tx>
            <c:strRef>
              <c:f>'Q6'!$A$2</c:f>
              <c:strCache>
                <c:ptCount val="1"/>
                <c:pt idx="0">
                  <c:v>Sales</c:v>
                </c:pt>
              </c:strCache>
            </c:strRef>
          </c:tx>
          <c:spPr>
            <a:ln w="25400" cap="rnd">
              <a:noFill/>
            </a:ln>
            <a:effectLst>
              <a:glow rad="139700">
                <a:schemeClr val="accent1">
                  <a:satMod val="175000"/>
                  <a:alpha val="14000"/>
                </a:schemeClr>
              </a:glow>
            </a:effectLst>
          </c:spPr>
          <c:marker>
            <c:symbol val="circle"/>
            <c:size val="3"/>
            <c:spPr>
              <a:solidFill>
                <a:schemeClr val="accent1">
                  <a:lumMod val="60000"/>
                  <a:lumOff val="40000"/>
                </a:schemeClr>
              </a:solidFill>
              <a:ln>
                <a:noFill/>
              </a:ln>
              <a:effectLst>
                <a:glow rad="63500">
                  <a:schemeClr val="accent1">
                    <a:satMod val="175000"/>
                    <a:alpha val="25000"/>
                  </a:schemeClr>
                </a:glow>
              </a:effectLst>
            </c:spPr>
          </c:marker>
          <c:xVal>
            <c:strRef>
              <c:f>'Q6'!$B$1:$D$1</c:f>
              <c:strCache>
                <c:ptCount val="3"/>
                <c:pt idx="0">
                  <c:v>Sales</c:v>
                </c:pt>
                <c:pt idx="1">
                  <c:v>Discount</c:v>
                </c:pt>
                <c:pt idx="2">
                  <c:v>Profit</c:v>
                </c:pt>
              </c:strCache>
            </c:strRef>
          </c:xVal>
          <c:yVal>
            <c:numRef>
              <c:f>'Q6'!$B$2:$D$2</c:f>
              <c:numCache>
                <c:formatCode>General</c:formatCode>
                <c:ptCount val="3"/>
                <c:pt idx="0">
                  <c:v>1</c:v>
                </c:pt>
              </c:numCache>
            </c:numRef>
          </c:yVal>
          <c:smooth val="0"/>
          <c:extLst>
            <c:ext xmlns:c16="http://schemas.microsoft.com/office/drawing/2014/chart" uri="{C3380CC4-5D6E-409C-BE32-E72D297353CC}">
              <c16:uniqueId val="{00000000-3AE2-4CCE-B2F2-EA7574A42670}"/>
            </c:ext>
          </c:extLst>
        </c:ser>
        <c:ser>
          <c:idx val="1"/>
          <c:order val="1"/>
          <c:tx>
            <c:strRef>
              <c:f>'Q6'!$A$3</c:f>
              <c:strCache>
                <c:ptCount val="1"/>
                <c:pt idx="0">
                  <c:v>Discount</c:v>
                </c:pt>
              </c:strCache>
            </c:strRef>
          </c:tx>
          <c:spPr>
            <a:ln w="25400" cap="rnd">
              <a:noFill/>
            </a:ln>
            <a:effectLst>
              <a:glow rad="139700">
                <a:schemeClr val="accent2">
                  <a:satMod val="175000"/>
                  <a:alpha val="14000"/>
                </a:schemeClr>
              </a:glow>
            </a:effectLst>
          </c:spPr>
          <c:marker>
            <c:symbol val="circle"/>
            <c:size val="3"/>
            <c:spPr>
              <a:solidFill>
                <a:schemeClr val="accent2">
                  <a:lumMod val="60000"/>
                  <a:lumOff val="40000"/>
                </a:schemeClr>
              </a:solidFill>
              <a:ln>
                <a:noFill/>
              </a:ln>
              <a:effectLst>
                <a:glow rad="63500">
                  <a:schemeClr val="accent2">
                    <a:satMod val="175000"/>
                    <a:alpha val="25000"/>
                  </a:schemeClr>
                </a:glow>
              </a:effectLst>
            </c:spPr>
          </c:marker>
          <c:xVal>
            <c:strRef>
              <c:f>'Q6'!$B$1:$D$1</c:f>
              <c:strCache>
                <c:ptCount val="3"/>
                <c:pt idx="0">
                  <c:v>Sales</c:v>
                </c:pt>
                <c:pt idx="1">
                  <c:v>Discount</c:v>
                </c:pt>
                <c:pt idx="2">
                  <c:v>Profit</c:v>
                </c:pt>
              </c:strCache>
            </c:strRef>
          </c:xVal>
          <c:yVal>
            <c:numRef>
              <c:f>'Q6'!$B$3:$D$3</c:f>
              <c:numCache>
                <c:formatCode>General</c:formatCode>
                <c:ptCount val="3"/>
                <c:pt idx="0">
                  <c:v>-2.8190124157538E-2</c:v>
                </c:pt>
                <c:pt idx="1">
                  <c:v>1</c:v>
                </c:pt>
              </c:numCache>
            </c:numRef>
          </c:yVal>
          <c:smooth val="0"/>
          <c:extLst>
            <c:ext xmlns:c16="http://schemas.microsoft.com/office/drawing/2014/chart" uri="{C3380CC4-5D6E-409C-BE32-E72D297353CC}">
              <c16:uniqueId val="{00000001-3AE2-4CCE-B2F2-EA7574A42670}"/>
            </c:ext>
          </c:extLst>
        </c:ser>
        <c:ser>
          <c:idx val="2"/>
          <c:order val="2"/>
          <c:tx>
            <c:strRef>
              <c:f>'Q6'!$A$4</c:f>
              <c:strCache>
                <c:ptCount val="1"/>
                <c:pt idx="0">
                  <c:v>Profit</c:v>
                </c:pt>
              </c:strCache>
            </c:strRef>
          </c:tx>
          <c:spPr>
            <a:ln w="25400" cap="rnd">
              <a:noFill/>
            </a:ln>
            <a:effectLst>
              <a:glow rad="139700">
                <a:schemeClr val="accent3">
                  <a:satMod val="175000"/>
                  <a:alpha val="14000"/>
                </a:schemeClr>
              </a:glow>
            </a:effectLst>
          </c:spPr>
          <c:marker>
            <c:symbol val="circle"/>
            <c:size val="3"/>
            <c:spPr>
              <a:solidFill>
                <a:schemeClr val="accent3">
                  <a:lumMod val="60000"/>
                  <a:lumOff val="40000"/>
                </a:schemeClr>
              </a:solidFill>
              <a:ln>
                <a:noFill/>
              </a:ln>
              <a:effectLst>
                <a:glow rad="63500">
                  <a:schemeClr val="accent3">
                    <a:satMod val="175000"/>
                    <a:alpha val="25000"/>
                  </a:schemeClr>
                </a:glow>
              </a:effectLst>
            </c:spPr>
          </c:marker>
          <c:xVal>
            <c:strRef>
              <c:f>'Q6'!$B$1:$D$1</c:f>
              <c:strCache>
                <c:ptCount val="3"/>
                <c:pt idx="0">
                  <c:v>Sales</c:v>
                </c:pt>
                <c:pt idx="1">
                  <c:v>Discount</c:v>
                </c:pt>
                <c:pt idx="2">
                  <c:v>Profit</c:v>
                </c:pt>
              </c:strCache>
            </c:strRef>
          </c:xVal>
          <c:yVal>
            <c:numRef>
              <c:f>'Q6'!$B$4:$D$4</c:f>
              <c:numCache>
                <c:formatCode>General</c:formatCode>
                <c:ptCount val="3"/>
                <c:pt idx="0">
                  <c:v>0.4790643497377054</c:v>
                </c:pt>
                <c:pt idx="1">
                  <c:v>-0.21948745637178749</c:v>
                </c:pt>
                <c:pt idx="2">
                  <c:v>1</c:v>
                </c:pt>
              </c:numCache>
            </c:numRef>
          </c:yVal>
          <c:smooth val="0"/>
          <c:extLst>
            <c:ext xmlns:c16="http://schemas.microsoft.com/office/drawing/2014/chart" uri="{C3380CC4-5D6E-409C-BE32-E72D297353CC}">
              <c16:uniqueId val="{00000002-3AE2-4CCE-B2F2-EA7574A42670}"/>
            </c:ext>
          </c:extLst>
        </c:ser>
        <c:dLbls>
          <c:showLegendKey val="0"/>
          <c:showVal val="0"/>
          <c:showCatName val="0"/>
          <c:showSerName val="0"/>
          <c:showPercent val="0"/>
          <c:showBubbleSize val="0"/>
        </c:dLbls>
        <c:axId val="945867375"/>
        <c:axId val="945876015"/>
      </c:scatterChart>
      <c:valAx>
        <c:axId val="945867375"/>
        <c:scaling>
          <c:orientation val="minMax"/>
        </c:scaling>
        <c:delete val="0"/>
        <c:axPos val="b"/>
        <c:majorGridlines>
          <c:spPr>
            <a:ln w="9525" cap="flat" cmpd="sng" algn="ctr">
              <a:solidFill>
                <a:schemeClr val="dk1">
                  <a:lumMod val="65000"/>
                  <a:lumOff val="35000"/>
                  <a:alpha val="75000"/>
                </a:schemeClr>
              </a:solidFill>
              <a:round/>
            </a:ln>
            <a:effectLst/>
          </c:spPr>
        </c:majorGridlines>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45876015"/>
        <c:crosses val="autoZero"/>
        <c:crossBetween val="midCat"/>
      </c:valAx>
      <c:valAx>
        <c:axId val="945876015"/>
        <c:scaling>
          <c:orientation val="minMax"/>
        </c:scaling>
        <c:delete val="0"/>
        <c:axPos val="l"/>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45867375"/>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Correlation between Sales and discount </a:t>
            </a:r>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scatterChart>
        <c:scatterStyle val="lineMarker"/>
        <c:varyColors val="0"/>
        <c:ser>
          <c:idx val="0"/>
          <c:order val="0"/>
          <c:spPr>
            <a:ln w="25400" cap="rnd">
              <a:noFill/>
            </a:ln>
            <a:effectLst>
              <a:glow rad="139700">
                <a:schemeClr val="accent1">
                  <a:satMod val="175000"/>
                  <a:alpha val="14000"/>
                </a:schemeClr>
              </a:glow>
            </a:effectLst>
          </c:spPr>
          <c:marker>
            <c:symbol val="circle"/>
            <c:size val="3"/>
            <c:spPr>
              <a:solidFill>
                <a:schemeClr val="accent1">
                  <a:lumMod val="60000"/>
                  <a:lumOff val="40000"/>
                </a:schemeClr>
              </a:solidFill>
              <a:ln>
                <a:noFill/>
              </a:ln>
              <a:effectLst>
                <a:glow rad="63500">
                  <a:schemeClr val="accent1">
                    <a:satMod val="175000"/>
                    <a:alpha val="25000"/>
                  </a:schemeClr>
                </a:glow>
              </a:effectLst>
            </c:spPr>
          </c:marker>
          <c:yVal>
            <c:numRef>
              <c:f>'Q6'!$A$9</c:f>
              <c:numCache>
                <c:formatCode>General</c:formatCode>
                <c:ptCount val="1"/>
                <c:pt idx="0">
                  <c:v>-2.8190124157538E-2</c:v>
                </c:pt>
              </c:numCache>
            </c:numRef>
          </c:yVal>
          <c:smooth val="0"/>
          <c:extLst>
            <c:ext xmlns:c16="http://schemas.microsoft.com/office/drawing/2014/chart" uri="{C3380CC4-5D6E-409C-BE32-E72D297353CC}">
              <c16:uniqueId val="{00000000-5B4B-475B-AF77-23540D9C79AF}"/>
            </c:ext>
          </c:extLst>
        </c:ser>
        <c:dLbls>
          <c:showLegendKey val="0"/>
          <c:showVal val="0"/>
          <c:showCatName val="0"/>
          <c:showSerName val="0"/>
          <c:showPercent val="0"/>
          <c:showBubbleSize val="0"/>
        </c:dLbls>
        <c:axId val="903800959"/>
        <c:axId val="903803839"/>
      </c:scatterChart>
      <c:valAx>
        <c:axId val="903800959"/>
        <c:scaling>
          <c:orientation val="minMax"/>
        </c:scaling>
        <c:delete val="0"/>
        <c:axPos val="b"/>
        <c:majorGridlines>
          <c:spPr>
            <a:ln w="9525" cap="flat" cmpd="sng" algn="ctr">
              <a:solidFill>
                <a:schemeClr val="dk1">
                  <a:lumMod val="65000"/>
                  <a:lumOff val="35000"/>
                  <a:alpha val="75000"/>
                </a:schemeClr>
              </a:solidFill>
              <a:round/>
            </a:ln>
            <a:effectLst/>
          </c:spPr>
        </c:majorGridlines>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3803839"/>
        <c:crosses val="autoZero"/>
        <c:crossBetween val="midCat"/>
      </c:valAx>
      <c:valAx>
        <c:axId val="903803839"/>
        <c:scaling>
          <c:orientation val="minMax"/>
        </c:scaling>
        <c:delete val="0"/>
        <c:axPos val="l"/>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380095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Correlation</a:t>
            </a:r>
            <a:r>
              <a:rPr lang="en-IN" baseline="0"/>
              <a:t> between discount and profit</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scatterChart>
        <c:scatterStyle val="lineMarker"/>
        <c:varyColors val="0"/>
        <c:ser>
          <c:idx val="0"/>
          <c:order val="0"/>
          <c:spPr>
            <a:ln w="25400" cap="rnd">
              <a:noFill/>
            </a:ln>
            <a:effectLst>
              <a:glow rad="139700">
                <a:schemeClr val="accent1">
                  <a:satMod val="175000"/>
                  <a:alpha val="14000"/>
                </a:schemeClr>
              </a:glow>
            </a:effectLst>
          </c:spPr>
          <c:marker>
            <c:symbol val="circle"/>
            <c:size val="3"/>
            <c:spPr>
              <a:solidFill>
                <a:schemeClr val="accent1">
                  <a:lumMod val="60000"/>
                  <a:lumOff val="40000"/>
                </a:schemeClr>
              </a:solidFill>
              <a:ln>
                <a:noFill/>
              </a:ln>
              <a:effectLst>
                <a:glow rad="63500">
                  <a:schemeClr val="accent1">
                    <a:satMod val="175000"/>
                    <a:alpha val="25000"/>
                  </a:schemeClr>
                </a:glow>
              </a:effectLst>
            </c:spPr>
          </c:marker>
          <c:yVal>
            <c:numRef>
              <c:f>'Q6'!$A$21</c:f>
              <c:numCache>
                <c:formatCode>General</c:formatCode>
                <c:ptCount val="1"/>
                <c:pt idx="0">
                  <c:v>-0.21948745637178749</c:v>
                </c:pt>
              </c:numCache>
            </c:numRef>
          </c:yVal>
          <c:smooth val="0"/>
          <c:extLst>
            <c:ext xmlns:c16="http://schemas.microsoft.com/office/drawing/2014/chart" uri="{C3380CC4-5D6E-409C-BE32-E72D297353CC}">
              <c16:uniqueId val="{00000000-EEF7-409A-90B4-950EC375D92E}"/>
            </c:ext>
          </c:extLst>
        </c:ser>
        <c:dLbls>
          <c:showLegendKey val="0"/>
          <c:showVal val="0"/>
          <c:showCatName val="0"/>
          <c:showSerName val="0"/>
          <c:showPercent val="0"/>
          <c:showBubbleSize val="0"/>
        </c:dLbls>
        <c:axId val="735961839"/>
        <c:axId val="735962319"/>
      </c:scatterChart>
      <c:valAx>
        <c:axId val="735961839"/>
        <c:scaling>
          <c:orientation val="minMax"/>
        </c:scaling>
        <c:delete val="0"/>
        <c:axPos val="b"/>
        <c:majorGridlines>
          <c:spPr>
            <a:ln w="9525" cap="flat" cmpd="sng" algn="ctr">
              <a:solidFill>
                <a:schemeClr val="dk1">
                  <a:lumMod val="65000"/>
                  <a:lumOff val="35000"/>
                  <a:alpha val="75000"/>
                </a:schemeClr>
              </a:solidFill>
              <a:round/>
            </a:ln>
            <a:effectLst/>
          </c:spPr>
        </c:majorGridlines>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735962319"/>
        <c:crosses val="autoZero"/>
        <c:crossBetween val="midCat"/>
      </c:valAx>
      <c:valAx>
        <c:axId val="735962319"/>
        <c:scaling>
          <c:orientation val="minMax"/>
        </c:scaling>
        <c:delete val="0"/>
        <c:axPos val="l"/>
        <c:majorGridlines>
          <c:spPr>
            <a:ln w="9525" cap="flat" cmpd="sng" algn="ctr">
              <a:solidFill>
                <a:schemeClr val="dk1">
                  <a:lumMod val="65000"/>
                  <a:lumOff val="35000"/>
                  <a:alpha val="75000"/>
                </a:schemeClr>
              </a:solidFill>
              <a:round/>
            </a:ln>
            <a:effectLst/>
          </c:spPr>
        </c:majorGridlines>
        <c:numFmt formatCode="General" sourceLinked="1"/>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73596183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[LVADSUSR67_excel_Final.xlsx]Q7!PivotTable70</c:name>
    <c:fmtId val="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MARKET EXPANSION</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'Q7'!$B$1</c:f>
              <c:strCache>
                <c:ptCount val="1"/>
                <c:pt idx="0">
                  <c:v>Total</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multiLvlStrRef>
              <c:f>'Q7'!$A$2:$A$55</c:f>
              <c:multiLvlStrCache>
                <c:ptCount val="49"/>
                <c:lvl>
                  <c:pt idx="0">
                    <c:v>North Dakota</c:v>
                  </c:pt>
                  <c:pt idx="1">
                    <c:v>South Dakota</c:v>
                  </c:pt>
                  <c:pt idx="2">
                    <c:v>Kansas</c:v>
                  </c:pt>
                  <c:pt idx="3">
                    <c:v>Iowa</c:v>
                  </c:pt>
                  <c:pt idx="4">
                    <c:v>Nebraska</c:v>
                  </c:pt>
                  <c:pt idx="5">
                    <c:v>Missouri</c:v>
                  </c:pt>
                  <c:pt idx="6">
                    <c:v>Oklahoma</c:v>
                  </c:pt>
                  <c:pt idx="7">
                    <c:v>Minnesota</c:v>
                  </c:pt>
                  <c:pt idx="8">
                    <c:v>Wisconsin</c:v>
                  </c:pt>
                  <c:pt idx="9">
                    <c:v>Indiana</c:v>
                  </c:pt>
                  <c:pt idx="10">
                    <c:v>Michigan</c:v>
                  </c:pt>
                  <c:pt idx="11">
                    <c:v>Illinois</c:v>
                  </c:pt>
                  <c:pt idx="12">
                    <c:v>Texas</c:v>
                  </c:pt>
                  <c:pt idx="13">
                    <c:v>West Virginia</c:v>
                  </c:pt>
                  <c:pt idx="14">
                    <c:v>Maine</c:v>
                  </c:pt>
                  <c:pt idx="15">
                    <c:v>District of Columbia</c:v>
                  </c:pt>
                  <c:pt idx="16">
                    <c:v>Vermont</c:v>
                  </c:pt>
                  <c:pt idx="17">
                    <c:v>New Hampshire</c:v>
                  </c:pt>
                  <c:pt idx="18">
                    <c:v>Rhode Island</c:v>
                  </c:pt>
                  <c:pt idx="19">
                    <c:v>Connecticut</c:v>
                  </c:pt>
                  <c:pt idx="20">
                    <c:v>Delaware</c:v>
                  </c:pt>
                  <c:pt idx="21">
                    <c:v>Maryland</c:v>
                  </c:pt>
                  <c:pt idx="22">
                    <c:v>New Jersey</c:v>
                  </c:pt>
                  <c:pt idx="23">
                    <c:v>Massachusetts</c:v>
                  </c:pt>
                  <c:pt idx="24">
                    <c:v>Ohio</c:v>
                  </c:pt>
                  <c:pt idx="25">
                    <c:v>Pennsylvania</c:v>
                  </c:pt>
                  <c:pt idx="26">
                    <c:v>New York</c:v>
                  </c:pt>
                  <c:pt idx="27">
                    <c:v>Louisiana</c:v>
                  </c:pt>
                  <c:pt idx="28">
                    <c:v>South Carolina</c:v>
                  </c:pt>
                  <c:pt idx="29">
                    <c:v>Mississippi</c:v>
                  </c:pt>
                  <c:pt idx="30">
                    <c:v>Arkansas</c:v>
                  </c:pt>
                  <c:pt idx="31">
                    <c:v>Alabama</c:v>
                  </c:pt>
                  <c:pt idx="32">
                    <c:v>Kentucky</c:v>
                  </c:pt>
                  <c:pt idx="33">
                    <c:v>Tennessee</c:v>
                  </c:pt>
                  <c:pt idx="34">
                    <c:v>Georgia</c:v>
                  </c:pt>
                  <c:pt idx="35">
                    <c:v>Virginia</c:v>
                  </c:pt>
                  <c:pt idx="36">
                    <c:v>North Carolina</c:v>
                  </c:pt>
                  <c:pt idx="37">
                    <c:v>Florida</c:v>
                  </c:pt>
                  <c:pt idx="38">
                    <c:v>Wyoming</c:v>
                  </c:pt>
                  <c:pt idx="39">
                    <c:v>Montana</c:v>
                  </c:pt>
                  <c:pt idx="40">
                    <c:v>Idaho</c:v>
                  </c:pt>
                  <c:pt idx="41">
                    <c:v>New Mexico</c:v>
                  </c:pt>
                  <c:pt idx="42">
                    <c:v>Nevada</c:v>
                  </c:pt>
                  <c:pt idx="43">
                    <c:v>Utah</c:v>
                  </c:pt>
                  <c:pt idx="44">
                    <c:v>Oregon</c:v>
                  </c:pt>
                  <c:pt idx="45">
                    <c:v>Colorado</c:v>
                  </c:pt>
                  <c:pt idx="46">
                    <c:v>Arizona</c:v>
                  </c:pt>
                  <c:pt idx="47">
                    <c:v>Washington</c:v>
                  </c:pt>
                  <c:pt idx="48">
                    <c:v>California</c:v>
                  </c:pt>
                </c:lvl>
                <c:lvl>
                  <c:pt idx="0">
                    <c:v>Central</c:v>
                  </c:pt>
                  <c:pt idx="13">
                    <c:v>East</c:v>
                  </c:pt>
                  <c:pt idx="27">
                    <c:v>South</c:v>
                  </c:pt>
                  <c:pt idx="38">
                    <c:v>West</c:v>
                  </c:pt>
                </c:lvl>
              </c:multiLvlStrCache>
            </c:multiLvlStrRef>
          </c:cat>
          <c:val>
            <c:numRef>
              <c:f>'Q7'!$B$2:$B$55</c:f>
              <c:numCache>
                <c:formatCode>General</c:formatCode>
                <c:ptCount val="49"/>
                <c:pt idx="0">
                  <c:v>7</c:v>
                </c:pt>
                <c:pt idx="1">
                  <c:v>12</c:v>
                </c:pt>
                <c:pt idx="2">
                  <c:v>24</c:v>
                </c:pt>
                <c:pt idx="3">
                  <c:v>30</c:v>
                </c:pt>
                <c:pt idx="4">
                  <c:v>38</c:v>
                </c:pt>
                <c:pt idx="5">
                  <c:v>66</c:v>
                </c:pt>
                <c:pt idx="6">
                  <c:v>66</c:v>
                </c:pt>
                <c:pt idx="7">
                  <c:v>89</c:v>
                </c:pt>
                <c:pt idx="8">
                  <c:v>110</c:v>
                </c:pt>
                <c:pt idx="9">
                  <c:v>149</c:v>
                </c:pt>
                <c:pt idx="10">
                  <c:v>255</c:v>
                </c:pt>
                <c:pt idx="11">
                  <c:v>492</c:v>
                </c:pt>
                <c:pt idx="12">
                  <c:v>985</c:v>
                </c:pt>
                <c:pt idx="13">
                  <c:v>4</c:v>
                </c:pt>
                <c:pt idx="14">
                  <c:v>8</c:v>
                </c:pt>
                <c:pt idx="15">
                  <c:v>10</c:v>
                </c:pt>
                <c:pt idx="16">
                  <c:v>11</c:v>
                </c:pt>
                <c:pt idx="17">
                  <c:v>27</c:v>
                </c:pt>
                <c:pt idx="18">
                  <c:v>56</c:v>
                </c:pt>
                <c:pt idx="19">
                  <c:v>82</c:v>
                </c:pt>
                <c:pt idx="20">
                  <c:v>96</c:v>
                </c:pt>
                <c:pt idx="21">
                  <c:v>105</c:v>
                </c:pt>
                <c:pt idx="22">
                  <c:v>130</c:v>
                </c:pt>
                <c:pt idx="23">
                  <c:v>135</c:v>
                </c:pt>
                <c:pt idx="24">
                  <c:v>469</c:v>
                </c:pt>
                <c:pt idx="25">
                  <c:v>587</c:v>
                </c:pt>
                <c:pt idx="26">
                  <c:v>1128</c:v>
                </c:pt>
                <c:pt idx="27">
                  <c:v>42</c:v>
                </c:pt>
                <c:pt idx="28">
                  <c:v>42</c:v>
                </c:pt>
                <c:pt idx="29">
                  <c:v>53</c:v>
                </c:pt>
                <c:pt idx="30">
                  <c:v>60</c:v>
                </c:pt>
                <c:pt idx="31">
                  <c:v>61</c:v>
                </c:pt>
                <c:pt idx="32">
                  <c:v>139</c:v>
                </c:pt>
                <c:pt idx="33">
                  <c:v>183</c:v>
                </c:pt>
                <c:pt idx="34">
                  <c:v>184</c:v>
                </c:pt>
                <c:pt idx="35">
                  <c:v>224</c:v>
                </c:pt>
                <c:pt idx="36">
                  <c:v>249</c:v>
                </c:pt>
                <c:pt idx="37">
                  <c:v>383</c:v>
                </c:pt>
                <c:pt idx="38">
                  <c:v>1</c:v>
                </c:pt>
                <c:pt idx="39">
                  <c:v>15</c:v>
                </c:pt>
                <c:pt idx="40">
                  <c:v>21</c:v>
                </c:pt>
                <c:pt idx="41">
                  <c:v>37</c:v>
                </c:pt>
                <c:pt idx="42">
                  <c:v>39</c:v>
                </c:pt>
                <c:pt idx="43">
                  <c:v>53</c:v>
                </c:pt>
                <c:pt idx="44">
                  <c:v>124</c:v>
                </c:pt>
                <c:pt idx="45">
                  <c:v>182</c:v>
                </c:pt>
                <c:pt idx="46">
                  <c:v>224</c:v>
                </c:pt>
                <c:pt idx="47">
                  <c:v>506</c:v>
                </c:pt>
                <c:pt idx="48">
                  <c:v>2001</c:v>
                </c:pt>
              </c:numCache>
            </c:numRef>
          </c:val>
          <c:extLst>
            <c:ext xmlns:c16="http://schemas.microsoft.com/office/drawing/2014/chart" uri="{C3380CC4-5D6E-409C-BE32-E72D297353CC}">
              <c16:uniqueId val="{00000000-DAE4-46AC-A749-893A482F20C0}"/>
            </c:ext>
          </c:extLst>
        </c:ser>
        <c:dLbls>
          <c:showLegendKey val="0"/>
          <c:showVal val="0"/>
          <c:showCatName val="0"/>
          <c:showSerName val="0"/>
          <c:showPercent val="0"/>
          <c:showBubbleSize val="0"/>
        </c:dLbls>
        <c:gapWidth val="100"/>
        <c:overlap val="-24"/>
        <c:axId val="858333743"/>
        <c:axId val="858323183"/>
      </c:barChart>
      <c:catAx>
        <c:axId val="858333743"/>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Region</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58323183"/>
        <c:crosses val="autoZero"/>
        <c:auto val="1"/>
        <c:lblAlgn val="ctr"/>
        <c:lblOffset val="100"/>
        <c:noMultiLvlLbl val="0"/>
      </c:catAx>
      <c:valAx>
        <c:axId val="858323183"/>
        <c:scaling>
          <c:logBase val="10"/>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No of orders</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5833374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245">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3"/>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dk1">
            <a:lumMod val="65000"/>
            <a:lumOff val="35000"/>
            <a:alpha val="75000"/>
          </a:schemeClr>
        </a:solidFill>
        <a:round/>
      </a:ln>
    </cs:spPr>
  </cs:gridlineMajor>
  <cs:gridlineMinor>
    <cs:lnRef idx="0"/>
    <cs:fillRef idx="0"/>
    <cs:effectRef idx="0"/>
    <cs:fontRef idx="minor">
      <a:schemeClr val="tx1"/>
    </cs:fontRef>
    <cs:spPr>
      <a:ln w="9525" cap="flat" cmpd="sng" algn="ctr">
        <a:solidFill>
          <a:schemeClr val="dk1">
            <a:lumMod val="65000"/>
            <a:lumOff val="35000"/>
            <a:alpha val="25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1197" kern="1200"/>
    <cs:bodyPr/>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45">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3"/>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dk1">
            <a:lumMod val="65000"/>
            <a:lumOff val="35000"/>
            <a:alpha val="75000"/>
          </a:schemeClr>
        </a:solidFill>
        <a:round/>
      </a:ln>
    </cs:spPr>
  </cs:gridlineMajor>
  <cs:gridlineMinor>
    <cs:lnRef idx="0"/>
    <cs:fillRef idx="0"/>
    <cs:effectRef idx="0"/>
    <cs:fontRef idx="minor">
      <a:schemeClr val="tx1"/>
    </cs:fontRef>
    <cs:spPr>
      <a:ln w="9525" cap="flat" cmpd="sng" algn="ctr">
        <a:solidFill>
          <a:schemeClr val="dk1">
            <a:lumMod val="65000"/>
            <a:lumOff val="35000"/>
            <a:alpha val="25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900" kern="1200"/>
    <cs:bodyPr/>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45">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3"/>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dk1">
            <a:lumMod val="65000"/>
            <a:lumOff val="35000"/>
            <a:alpha val="75000"/>
          </a:schemeClr>
        </a:solidFill>
        <a:round/>
      </a:ln>
    </cs:spPr>
  </cs:gridlineMajor>
  <cs:gridlineMinor>
    <cs:lnRef idx="0"/>
    <cs:fillRef idx="0"/>
    <cs:effectRef idx="0"/>
    <cs:fontRef idx="minor">
      <a:schemeClr val="tx1"/>
    </cs:fontRef>
    <cs:spPr>
      <a:ln w="9525" cap="flat" cmpd="sng" algn="ctr">
        <a:solidFill>
          <a:schemeClr val="dk1">
            <a:lumMod val="65000"/>
            <a:lumOff val="35000"/>
            <a:alpha val="25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900" kern="1200"/>
    <cs:bodyPr/>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A8CA13-8C28-4628-9DA5-D2597BE09E41}" type="datetimeFigureOut">
              <a:rPr lang="en-IN" smtClean="0"/>
              <a:t>27-03-2024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C7021-F2BA-40F3-BEBB-471CF873B1D1}" type="slidenum">
              <a:rPr lang="en-IN" smtClean="0"/>
              <a:t>‹#›</a:t>
            </a:fld>
            <a:endParaRPr lang="en-IN"/>
          </a:p>
        </p:txBody>
      </p:sp>
    </p:spTree>
    <p:extLst>
      <p:ext uri="{BB962C8B-B14F-4D97-AF65-F5344CB8AC3E}">
        <p14:creationId xmlns:p14="http://schemas.microsoft.com/office/powerpoint/2010/main" val="18021469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F51C7021-F2BA-40F3-BEBB-471CF873B1D1}" type="slidenum">
              <a:rPr lang="en-IN" smtClean="0"/>
              <a:t>2</a:t>
            </a:fld>
            <a:endParaRPr lang="en-IN"/>
          </a:p>
        </p:txBody>
      </p:sp>
    </p:spTree>
    <p:extLst>
      <p:ext uri="{BB962C8B-B14F-4D97-AF65-F5344CB8AC3E}">
        <p14:creationId xmlns:p14="http://schemas.microsoft.com/office/powerpoint/2010/main" val="4188089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B5086FE-0574-4768-ACA0-40F40C1AFA81}" type="datetimeFigureOut">
              <a:rPr lang="en-IN" smtClean="0"/>
              <a:t>27-03-2024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044ED1C-3F92-4BD7-B440-B32647D275C9}" type="slidenum">
              <a:rPr lang="en-IN" smtClean="0"/>
              <a:t>‹#›</a:t>
            </a:fld>
            <a:endParaRPr lang="en-IN"/>
          </a:p>
        </p:txBody>
      </p:sp>
      <p:sp>
        <p:nvSpPr>
          <p:cNvPr id="4" name="flSlideMaster.Title SlideFooter" descr="Classification: Confidential Contains PII: No">
            <a:extLst>
              <a:ext uri="{FF2B5EF4-FFF2-40B4-BE49-F238E27FC236}">
                <a16:creationId xmlns:a16="http://schemas.microsoft.com/office/drawing/2014/main" id="{19CB44AB-C66E-D28A-5901-33070E46D133}"/>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1755984603"/>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5086FE-0574-4768-ACA0-40F40C1AFA81}" type="datetimeFigureOut">
              <a:rPr lang="en-IN" smtClean="0"/>
              <a:t>27-03-2024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44ED1C-3F92-4BD7-B440-B32647D275C9}" type="slidenum">
              <a:rPr lang="en-IN" smtClean="0"/>
              <a:t>‹#›</a:t>
            </a:fld>
            <a:endParaRPr lang="en-IN"/>
          </a:p>
        </p:txBody>
      </p:sp>
      <p:sp>
        <p:nvSpPr>
          <p:cNvPr id="7" name="flSlideMaster.Title and Vertical TextFooter" descr="Classification: Confidential Contains PII: No">
            <a:extLst>
              <a:ext uri="{FF2B5EF4-FFF2-40B4-BE49-F238E27FC236}">
                <a16:creationId xmlns:a16="http://schemas.microsoft.com/office/drawing/2014/main" id="{19C0030A-AEB2-2523-2115-38DFDBA67EC9}"/>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26438247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5086FE-0574-4768-ACA0-40F40C1AFA81}" type="datetimeFigureOut">
              <a:rPr lang="en-IN" smtClean="0"/>
              <a:t>27-03-2024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44ED1C-3F92-4BD7-B440-B32647D275C9}" type="slidenum">
              <a:rPr lang="en-IN" smtClean="0"/>
              <a:t>‹#›</a:t>
            </a:fld>
            <a:endParaRPr lang="en-IN"/>
          </a:p>
        </p:txBody>
      </p:sp>
      <p:sp>
        <p:nvSpPr>
          <p:cNvPr id="7" name="flSlideMaster.Vertical Title and TextFooter" descr="Classification: Confidential Contains PII: No">
            <a:extLst>
              <a:ext uri="{FF2B5EF4-FFF2-40B4-BE49-F238E27FC236}">
                <a16:creationId xmlns:a16="http://schemas.microsoft.com/office/drawing/2014/main" id="{47554205-C1D3-6373-7D4D-D8148DF99A3D}"/>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136400951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B5086FE-0574-4768-ACA0-40F40C1AFA81}" type="datetimeFigureOut">
              <a:rPr lang="en-IN" smtClean="0"/>
              <a:t>27-03-2024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044ED1C-3F92-4BD7-B440-B32647D275C9}" type="slidenum">
              <a:rPr lang="en-IN" smtClean="0"/>
              <a:t>‹#›</a:t>
            </a:fld>
            <a:endParaRPr lang="en-IN"/>
          </a:p>
        </p:txBody>
      </p:sp>
      <p:sp>
        <p:nvSpPr>
          <p:cNvPr id="4" name="flSlideMaster.Title and ContentFooter" descr="Classification: Confidential Contains PII: No">
            <a:extLst>
              <a:ext uri="{FF2B5EF4-FFF2-40B4-BE49-F238E27FC236}">
                <a16:creationId xmlns:a16="http://schemas.microsoft.com/office/drawing/2014/main" id="{4FFE448F-5058-D69B-1FC6-2722F40FA4DC}"/>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343261175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4B5086FE-0574-4768-ACA0-40F40C1AFA81}" type="datetimeFigureOut">
              <a:rPr lang="en-IN" smtClean="0"/>
              <a:t>27-03-2024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044ED1C-3F92-4BD7-B440-B32647D275C9}" type="slidenum">
              <a:rPr lang="en-IN" smtClean="0"/>
              <a:t>‹#›</a:t>
            </a:fld>
            <a:endParaRPr lang="en-IN"/>
          </a:p>
        </p:txBody>
      </p:sp>
      <p:sp>
        <p:nvSpPr>
          <p:cNvPr id="4" name="flSlideMaster.Section HeaderFooter" descr="Classification: Confidential Contains PII: No">
            <a:extLst>
              <a:ext uri="{FF2B5EF4-FFF2-40B4-BE49-F238E27FC236}">
                <a16:creationId xmlns:a16="http://schemas.microsoft.com/office/drawing/2014/main" id="{A71F0CDE-B6CE-638D-AD49-2FD7B631FD52}"/>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4157238223"/>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B5086FE-0574-4768-ACA0-40F40C1AFA81}" type="datetimeFigureOut">
              <a:rPr lang="en-IN" smtClean="0"/>
              <a:t>27-03-2024</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3044ED1C-3F92-4BD7-B440-B32647D275C9}" type="slidenum">
              <a:rPr lang="en-IN" smtClean="0"/>
              <a:t>‹#›</a:t>
            </a:fld>
            <a:endParaRPr lang="en-IN"/>
          </a:p>
        </p:txBody>
      </p:sp>
      <p:sp>
        <p:nvSpPr>
          <p:cNvPr id="5" name="flSlideMaster.Two ContentFooter" descr="Classification: Confidential Contains PII: No">
            <a:extLst>
              <a:ext uri="{FF2B5EF4-FFF2-40B4-BE49-F238E27FC236}">
                <a16:creationId xmlns:a16="http://schemas.microsoft.com/office/drawing/2014/main" id="{5622780F-008E-1853-FFA3-EB27F2CDDA70}"/>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142752421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B5086FE-0574-4768-ACA0-40F40C1AFA81}" type="datetimeFigureOut">
              <a:rPr lang="en-IN" smtClean="0"/>
              <a:t>27-03-2024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044ED1C-3F92-4BD7-B440-B32647D275C9}" type="slidenum">
              <a:rPr lang="en-IN" smtClean="0"/>
              <a:t>‹#›</a:t>
            </a:fld>
            <a:endParaRPr lang="en-IN"/>
          </a:p>
        </p:txBody>
      </p:sp>
      <p:sp>
        <p:nvSpPr>
          <p:cNvPr id="10" name="Title 9"/>
          <p:cNvSpPr>
            <a:spLocks noGrp="1"/>
          </p:cNvSpPr>
          <p:nvPr>
            <p:ph type="title"/>
          </p:nvPr>
        </p:nvSpPr>
        <p:spPr/>
        <p:txBody>
          <a:bodyPr/>
          <a:lstStyle/>
          <a:p>
            <a:r>
              <a:rPr lang="en-US"/>
              <a:t>Click to edit Master title style</a:t>
            </a:r>
            <a:endParaRPr lang="en-US" dirty="0"/>
          </a:p>
        </p:txBody>
      </p:sp>
      <p:sp>
        <p:nvSpPr>
          <p:cNvPr id="2" name="flSlideMaster.ComparisonFooter" descr="Classification: Confidential Contains PII: No">
            <a:extLst>
              <a:ext uri="{FF2B5EF4-FFF2-40B4-BE49-F238E27FC236}">
                <a16:creationId xmlns:a16="http://schemas.microsoft.com/office/drawing/2014/main" id="{5D353E90-FF43-9966-BFC5-D07AFC4220A7}"/>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163753641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B5086FE-0574-4768-ACA0-40F40C1AFA81}" type="datetimeFigureOut">
              <a:rPr lang="en-IN" smtClean="0"/>
              <a:t>27-03-2024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044ED1C-3F92-4BD7-B440-B32647D275C9}" type="slidenum">
              <a:rPr lang="en-IN" smtClean="0"/>
              <a:t>‹#›</a:t>
            </a:fld>
            <a:endParaRPr lang="en-IN"/>
          </a:p>
        </p:txBody>
      </p:sp>
      <p:sp>
        <p:nvSpPr>
          <p:cNvPr id="6" name="flSlideMaster.Title OnlyFooter" descr="Classification: Confidential Contains PII: No">
            <a:extLst>
              <a:ext uri="{FF2B5EF4-FFF2-40B4-BE49-F238E27FC236}">
                <a16:creationId xmlns:a16="http://schemas.microsoft.com/office/drawing/2014/main" id="{2491B5DE-578C-AA32-C776-EA91C6CD251B}"/>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392982991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5086FE-0574-4768-ACA0-40F40C1AFA81}" type="datetimeFigureOut">
              <a:rPr lang="en-IN" smtClean="0"/>
              <a:t>27-03-2024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044ED1C-3F92-4BD7-B440-B32647D275C9}" type="slidenum">
              <a:rPr lang="en-IN" smtClean="0"/>
              <a:t>‹#›</a:t>
            </a:fld>
            <a:endParaRPr lang="en-IN"/>
          </a:p>
        </p:txBody>
      </p:sp>
      <p:sp>
        <p:nvSpPr>
          <p:cNvPr id="5" name="flSlideMaster.BlankFooter" descr="Classification: Confidential Contains PII: No">
            <a:extLst>
              <a:ext uri="{FF2B5EF4-FFF2-40B4-BE49-F238E27FC236}">
                <a16:creationId xmlns:a16="http://schemas.microsoft.com/office/drawing/2014/main" id="{50A94D86-CEC1-6BFD-B89E-D83F3614A06E}"/>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225219000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4B5086FE-0574-4768-ACA0-40F40C1AFA81}" type="datetimeFigureOut">
              <a:rPr lang="en-IN" smtClean="0"/>
              <a:t>27-03-2024</a:t>
            </a:fld>
            <a:endParaRPr lang="en-IN"/>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1" name="Slide Number Placeholder 10"/>
          <p:cNvSpPr>
            <a:spLocks noGrp="1"/>
          </p:cNvSpPr>
          <p:nvPr>
            <p:ph type="sldNum" sz="quarter" idx="12"/>
          </p:nvPr>
        </p:nvSpPr>
        <p:spPr/>
        <p:txBody>
          <a:bodyPr/>
          <a:lstStyle/>
          <a:p>
            <a:fld id="{3044ED1C-3F92-4BD7-B440-B32647D275C9}" type="slidenum">
              <a:rPr lang="en-IN" smtClean="0"/>
              <a:t>‹#›</a:t>
            </a:fld>
            <a:endParaRPr lang="en-IN"/>
          </a:p>
        </p:txBody>
      </p:sp>
      <p:sp>
        <p:nvSpPr>
          <p:cNvPr id="5" name="flSlideMaster.Content with CaptionFooter" descr="Classification: Confidential Contains PII: No">
            <a:extLst>
              <a:ext uri="{FF2B5EF4-FFF2-40B4-BE49-F238E27FC236}">
                <a16:creationId xmlns:a16="http://schemas.microsoft.com/office/drawing/2014/main" id="{C94FF906-0F8A-D15F-E028-4BF549475461}"/>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39593187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4B5086FE-0574-4768-ACA0-40F40C1AFA81}" type="datetimeFigureOut">
              <a:rPr lang="en-IN" smtClean="0"/>
              <a:t>27-03-2024</a:t>
            </a:fld>
            <a:endParaRPr lang="en-IN"/>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0" name="Slide Number Placeholder 9"/>
          <p:cNvSpPr>
            <a:spLocks noGrp="1"/>
          </p:cNvSpPr>
          <p:nvPr>
            <p:ph type="sldNum" sz="quarter" idx="12"/>
          </p:nvPr>
        </p:nvSpPr>
        <p:spPr/>
        <p:txBody>
          <a:bodyPr/>
          <a:lstStyle/>
          <a:p>
            <a:fld id="{3044ED1C-3F92-4BD7-B440-B32647D275C9}" type="slidenum">
              <a:rPr lang="en-IN" smtClean="0"/>
              <a:t>‹#›</a:t>
            </a:fld>
            <a:endParaRPr lang="en-IN"/>
          </a:p>
        </p:txBody>
      </p:sp>
      <p:sp>
        <p:nvSpPr>
          <p:cNvPr id="5" name="flSlideMaster.Picture with CaptionFooter" descr="Classification: Confidential Contains PII: No">
            <a:extLst>
              <a:ext uri="{FF2B5EF4-FFF2-40B4-BE49-F238E27FC236}">
                <a16:creationId xmlns:a16="http://schemas.microsoft.com/office/drawing/2014/main" id="{1BBAA036-4E37-A320-2963-D202E85CDFA5}"/>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268037063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4B5086FE-0574-4768-ACA0-40F40C1AFA81}" type="datetimeFigureOut">
              <a:rPr lang="en-IN" smtClean="0"/>
              <a:t>27-03-2024</a:t>
            </a:fld>
            <a:endParaRPr lang="en-IN"/>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IN"/>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3044ED1C-3F92-4BD7-B440-B32647D275C9}" type="slidenum">
              <a:rPr lang="en-IN" smtClean="0"/>
              <a:t>‹#›</a:t>
            </a:fld>
            <a:endParaRPr lang="en-IN"/>
          </a:p>
        </p:txBody>
      </p:sp>
    </p:spTree>
    <p:extLst>
      <p:ext uri="{BB962C8B-B14F-4D97-AF65-F5344CB8AC3E}">
        <p14:creationId xmlns:p14="http://schemas.microsoft.com/office/powerpoint/2010/main" val="2394475555"/>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chart" Target="../charts/chart3.xml"/><Relationship Id="rId1" Type="http://schemas.openxmlformats.org/officeDocument/2006/relationships/slideLayout" Target="../slideLayouts/slideLayout2.xml"/><Relationship Id="rId4" Type="http://schemas.openxmlformats.org/officeDocument/2006/relationships/image" Target="../media/image1.emf"/></Relationships>
</file>

<file path=ppt/slides/_rels/slide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2.xml"/><Relationship Id="rId4" Type="http://schemas.openxmlformats.org/officeDocument/2006/relationships/chart" Target="../charts/chart8.xml"/></Relationships>
</file>

<file path=ppt/slides/_rels/slide8.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49B47-603C-0B54-560C-3A7119779021}"/>
              </a:ext>
            </a:extLst>
          </p:cNvPr>
          <p:cNvSpPr>
            <a:spLocks noGrp="1"/>
          </p:cNvSpPr>
          <p:nvPr>
            <p:ph type="ctrTitle"/>
          </p:nvPr>
        </p:nvSpPr>
        <p:spPr/>
        <p:txBody>
          <a:bodyPr/>
          <a:lstStyle/>
          <a:p>
            <a:r>
              <a:rPr lang="en-IN" dirty="0"/>
              <a:t>EXCEL </a:t>
            </a:r>
          </a:p>
        </p:txBody>
      </p:sp>
      <p:sp>
        <p:nvSpPr>
          <p:cNvPr id="3" name="Subtitle 2">
            <a:extLst>
              <a:ext uri="{FF2B5EF4-FFF2-40B4-BE49-F238E27FC236}">
                <a16:creationId xmlns:a16="http://schemas.microsoft.com/office/drawing/2014/main" id="{92B7CA4C-E82C-1AF4-FB2F-0E7058F57DA2}"/>
              </a:ext>
            </a:extLst>
          </p:cNvPr>
          <p:cNvSpPr>
            <a:spLocks noGrp="1"/>
          </p:cNvSpPr>
          <p:nvPr>
            <p:ph type="subTitle" idx="1"/>
          </p:nvPr>
        </p:nvSpPr>
        <p:spPr>
          <a:xfrm>
            <a:off x="7108371" y="5519057"/>
            <a:ext cx="4582885" cy="536645"/>
          </a:xfrm>
        </p:spPr>
        <p:txBody>
          <a:bodyPr>
            <a:normAutofit/>
          </a:bodyPr>
          <a:lstStyle/>
          <a:p>
            <a:r>
              <a:rPr lang="en-IN" dirty="0"/>
              <a:t>V N S Lakshmi Aishwarya Eranki</a:t>
            </a:r>
          </a:p>
          <a:p>
            <a:endParaRPr lang="en-IN" dirty="0"/>
          </a:p>
        </p:txBody>
      </p:sp>
    </p:spTree>
    <p:extLst>
      <p:ext uri="{BB962C8B-B14F-4D97-AF65-F5344CB8AC3E}">
        <p14:creationId xmlns:p14="http://schemas.microsoft.com/office/powerpoint/2010/main" val="24195062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92CB-93D1-F6C4-5EE4-2806DEA98EB3}"/>
              </a:ext>
            </a:extLst>
          </p:cNvPr>
          <p:cNvSpPr>
            <a:spLocks noGrp="1"/>
          </p:cNvSpPr>
          <p:nvPr>
            <p:ph type="title"/>
          </p:nvPr>
        </p:nvSpPr>
        <p:spPr>
          <a:xfrm>
            <a:off x="359229" y="97971"/>
            <a:ext cx="11430000" cy="816429"/>
          </a:xfrm>
        </p:spPr>
        <p:txBody>
          <a:bodyPr/>
          <a:lstStyle/>
          <a:p>
            <a:pPr algn="l"/>
            <a:r>
              <a:rPr lang="en-IN" dirty="0"/>
              <a:t>Question 9:DASHBOARD</a:t>
            </a:r>
          </a:p>
        </p:txBody>
      </p:sp>
      <p:pic>
        <p:nvPicPr>
          <p:cNvPr id="8" name="Content Placeholder 7">
            <a:extLst>
              <a:ext uri="{FF2B5EF4-FFF2-40B4-BE49-F238E27FC236}">
                <a16:creationId xmlns:a16="http://schemas.microsoft.com/office/drawing/2014/main" id="{19D7EE58-8CE6-2ECC-D46B-E1A2B38D8668}"/>
              </a:ext>
            </a:extLst>
          </p:cNvPr>
          <p:cNvPicPr>
            <a:picLocks noGrp="1" noChangeAspect="1"/>
          </p:cNvPicPr>
          <p:nvPr>
            <p:ph idx="1"/>
          </p:nvPr>
        </p:nvPicPr>
        <p:blipFill>
          <a:blip r:embed="rId2"/>
          <a:stretch>
            <a:fillRect/>
          </a:stretch>
        </p:blipFill>
        <p:spPr>
          <a:xfrm>
            <a:off x="1871574" y="990600"/>
            <a:ext cx="7588111" cy="5769429"/>
          </a:xfrm>
        </p:spPr>
      </p:pic>
    </p:spTree>
    <p:extLst>
      <p:ext uri="{BB962C8B-B14F-4D97-AF65-F5344CB8AC3E}">
        <p14:creationId xmlns:p14="http://schemas.microsoft.com/office/powerpoint/2010/main" val="285913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92CB-93D1-F6C4-5EE4-2806DEA98EB3}"/>
              </a:ext>
            </a:extLst>
          </p:cNvPr>
          <p:cNvSpPr>
            <a:spLocks noGrp="1"/>
          </p:cNvSpPr>
          <p:nvPr>
            <p:ph type="title"/>
          </p:nvPr>
        </p:nvSpPr>
        <p:spPr>
          <a:xfrm>
            <a:off x="359229" y="97971"/>
            <a:ext cx="11430000" cy="816429"/>
          </a:xfrm>
        </p:spPr>
        <p:txBody>
          <a:bodyPr/>
          <a:lstStyle/>
          <a:p>
            <a:pPr algn="l"/>
            <a:r>
              <a:rPr lang="en-IN" dirty="0"/>
              <a:t>Question 1: Return Analysis</a:t>
            </a:r>
          </a:p>
        </p:txBody>
      </p:sp>
      <p:sp>
        <p:nvSpPr>
          <p:cNvPr id="3" name="Content Placeholder 2">
            <a:extLst>
              <a:ext uri="{FF2B5EF4-FFF2-40B4-BE49-F238E27FC236}">
                <a16:creationId xmlns:a16="http://schemas.microsoft.com/office/drawing/2014/main" id="{EA30CB29-6059-A093-4E97-9138FC17E29B}"/>
              </a:ext>
            </a:extLst>
          </p:cNvPr>
          <p:cNvSpPr>
            <a:spLocks noGrp="1"/>
          </p:cNvSpPr>
          <p:nvPr>
            <p:ph idx="1"/>
          </p:nvPr>
        </p:nvSpPr>
        <p:spPr>
          <a:xfrm>
            <a:off x="359228" y="1284514"/>
            <a:ext cx="6814457" cy="3951515"/>
          </a:xfrm>
        </p:spPr>
        <p:txBody>
          <a:bodyPr/>
          <a:lstStyle/>
          <a:p>
            <a:pPr marL="0" indent="0">
              <a:buNone/>
            </a:pPr>
            <a:r>
              <a:rPr lang="en-IN" dirty="0"/>
              <a:t>Total </a:t>
            </a:r>
            <a:r>
              <a:rPr lang="en-IN" dirty="0" err="1"/>
              <a:t>no.of</a:t>
            </a:r>
            <a:r>
              <a:rPr lang="en-IN" dirty="0"/>
              <a:t> orders:9994</a:t>
            </a:r>
          </a:p>
          <a:p>
            <a:pPr marL="0" indent="0">
              <a:buNone/>
            </a:pPr>
            <a:r>
              <a:rPr lang="en-IN" dirty="0"/>
              <a:t>Total </a:t>
            </a:r>
            <a:r>
              <a:rPr lang="en-IN" dirty="0" err="1"/>
              <a:t>no.of</a:t>
            </a:r>
            <a:r>
              <a:rPr lang="en-IN" dirty="0"/>
              <a:t> orders Returned:296</a:t>
            </a:r>
          </a:p>
          <a:p>
            <a:pPr marL="0" indent="0">
              <a:buNone/>
            </a:pPr>
            <a:r>
              <a:rPr lang="en-IN" dirty="0"/>
              <a:t>Percent of Return Orders:2.97%</a:t>
            </a:r>
          </a:p>
          <a:p>
            <a:pPr marL="0" indent="0">
              <a:buNone/>
            </a:pPr>
            <a:endParaRPr lang="en-IN" dirty="0"/>
          </a:p>
          <a:p>
            <a:pPr marL="0" indent="0">
              <a:buNone/>
            </a:pPr>
            <a:endParaRPr lang="en-IN" dirty="0"/>
          </a:p>
          <a:p>
            <a:pPr marL="0" indent="0">
              <a:buNone/>
            </a:pPr>
            <a:endParaRPr lang="en-IN" dirty="0"/>
          </a:p>
        </p:txBody>
      </p:sp>
      <p:sp>
        <p:nvSpPr>
          <p:cNvPr id="4" name="TextBox 3">
            <a:extLst>
              <a:ext uri="{FF2B5EF4-FFF2-40B4-BE49-F238E27FC236}">
                <a16:creationId xmlns:a16="http://schemas.microsoft.com/office/drawing/2014/main" id="{7FD534D9-8A13-891C-CD21-C70B32FB9D01}"/>
              </a:ext>
            </a:extLst>
          </p:cNvPr>
          <p:cNvSpPr txBox="1"/>
          <p:nvPr/>
        </p:nvSpPr>
        <p:spPr>
          <a:xfrm>
            <a:off x="7326086" y="1654629"/>
            <a:ext cx="3951514" cy="1200329"/>
          </a:xfrm>
          <a:prstGeom prst="rect">
            <a:avLst/>
          </a:prstGeom>
          <a:noFill/>
        </p:spPr>
        <p:txBody>
          <a:bodyPr wrap="square" rtlCol="0">
            <a:spAutoFit/>
          </a:bodyPr>
          <a:lstStyle/>
          <a:p>
            <a:r>
              <a:rPr lang="en-IN" dirty="0"/>
              <a:t>Insight:</a:t>
            </a:r>
          </a:p>
          <a:p>
            <a:r>
              <a:rPr lang="en-IN" dirty="0"/>
              <a:t>The number of orders which are not returned are greater</a:t>
            </a:r>
          </a:p>
          <a:p>
            <a:endParaRPr lang="en-IN" dirty="0"/>
          </a:p>
        </p:txBody>
      </p:sp>
      <p:sp>
        <p:nvSpPr>
          <p:cNvPr id="5" name="TextBox 4">
            <a:extLst>
              <a:ext uri="{FF2B5EF4-FFF2-40B4-BE49-F238E27FC236}">
                <a16:creationId xmlns:a16="http://schemas.microsoft.com/office/drawing/2014/main" id="{23C55D02-64AF-E18B-B772-2BBBD27F1F31}"/>
              </a:ext>
            </a:extLst>
          </p:cNvPr>
          <p:cNvSpPr txBox="1"/>
          <p:nvPr/>
        </p:nvSpPr>
        <p:spPr>
          <a:xfrm>
            <a:off x="7326087" y="3722914"/>
            <a:ext cx="3951514" cy="1477328"/>
          </a:xfrm>
          <a:prstGeom prst="rect">
            <a:avLst/>
          </a:prstGeom>
          <a:noFill/>
        </p:spPr>
        <p:txBody>
          <a:bodyPr wrap="square" rtlCol="0">
            <a:spAutoFit/>
          </a:bodyPr>
          <a:lstStyle/>
          <a:p>
            <a:r>
              <a:rPr lang="en-IN" dirty="0"/>
              <a:t>Inference:</a:t>
            </a:r>
          </a:p>
          <a:p>
            <a:r>
              <a:rPr lang="en-IN" dirty="0"/>
              <a:t>The </a:t>
            </a:r>
            <a:r>
              <a:rPr lang="en-IN" dirty="0" err="1"/>
              <a:t>profit,total</a:t>
            </a:r>
            <a:r>
              <a:rPr lang="en-IN" dirty="0"/>
              <a:t> sales depends whether the product is returned or not </a:t>
            </a:r>
          </a:p>
          <a:p>
            <a:endParaRPr lang="en-IN" dirty="0"/>
          </a:p>
          <a:p>
            <a:endParaRPr lang="en-IN" dirty="0"/>
          </a:p>
        </p:txBody>
      </p:sp>
      <p:graphicFrame>
        <p:nvGraphicFramePr>
          <p:cNvPr id="11" name="Table 10">
            <a:extLst>
              <a:ext uri="{FF2B5EF4-FFF2-40B4-BE49-F238E27FC236}">
                <a16:creationId xmlns:a16="http://schemas.microsoft.com/office/drawing/2014/main" id="{4048A423-3146-5967-909E-A1CF8EAC3F57}"/>
              </a:ext>
            </a:extLst>
          </p:cNvPr>
          <p:cNvGraphicFramePr>
            <a:graphicFrameLocks noGrp="1"/>
          </p:cNvGraphicFramePr>
          <p:nvPr>
            <p:extLst>
              <p:ext uri="{D42A27DB-BD31-4B8C-83A1-F6EECF244321}">
                <p14:modId xmlns:p14="http://schemas.microsoft.com/office/powerpoint/2010/main" val="3978975579"/>
              </p:ext>
            </p:extLst>
          </p:nvPr>
        </p:nvGraphicFramePr>
        <p:xfrm>
          <a:off x="653144" y="3260271"/>
          <a:ext cx="5421085" cy="1338762"/>
        </p:xfrm>
        <a:graphic>
          <a:graphicData uri="http://schemas.openxmlformats.org/drawingml/2006/table">
            <a:tbl>
              <a:tblPr/>
              <a:tblGrid>
                <a:gridCol w="1084217">
                  <a:extLst>
                    <a:ext uri="{9D8B030D-6E8A-4147-A177-3AD203B41FA5}">
                      <a16:colId xmlns:a16="http://schemas.microsoft.com/office/drawing/2014/main" val="3990126150"/>
                    </a:ext>
                  </a:extLst>
                </a:gridCol>
                <a:gridCol w="1084217">
                  <a:extLst>
                    <a:ext uri="{9D8B030D-6E8A-4147-A177-3AD203B41FA5}">
                      <a16:colId xmlns:a16="http://schemas.microsoft.com/office/drawing/2014/main" val="2597542661"/>
                    </a:ext>
                  </a:extLst>
                </a:gridCol>
                <a:gridCol w="1084217">
                  <a:extLst>
                    <a:ext uri="{9D8B030D-6E8A-4147-A177-3AD203B41FA5}">
                      <a16:colId xmlns:a16="http://schemas.microsoft.com/office/drawing/2014/main" val="3658741450"/>
                    </a:ext>
                  </a:extLst>
                </a:gridCol>
                <a:gridCol w="1084217">
                  <a:extLst>
                    <a:ext uri="{9D8B030D-6E8A-4147-A177-3AD203B41FA5}">
                      <a16:colId xmlns:a16="http://schemas.microsoft.com/office/drawing/2014/main" val="3128931783"/>
                    </a:ext>
                  </a:extLst>
                </a:gridCol>
                <a:gridCol w="1084217">
                  <a:extLst>
                    <a:ext uri="{9D8B030D-6E8A-4147-A177-3AD203B41FA5}">
                      <a16:colId xmlns:a16="http://schemas.microsoft.com/office/drawing/2014/main" val="3245115302"/>
                    </a:ext>
                  </a:extLst>
                </a:gridCol>
              </a:tblGrid>
              <a:tr h="0">
                <a:tc>
                  <a:txBody>
                    <a:bodyPr/>
                    <a:lstStyle/>
                    <a:p>
                      <a:pPr algn="l" fontAlgn="b"/>
                      <a:r>
                        <a:rPr lang="en-IN" sz="1200" b="0" i="0" u="none" strike="noStrike">
                          <a:solidFill>
                            <a:srgbClr val="FFFFFF"/>
                          </a:solidFill>
                          <a:effectLst/>
                          <a:latin typeface="Calibri" panose="020F0502020204030204" pitchFamily="34" charset="0"/>
                        </a:rPr>
                        <a:t>RETURN</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solidFill>
                      <a:srgbClr val="76933C"/>
                    </a:solidFill>
                  </a:tcPr>
                </a:tc>
                <a:tc>
                  <a:txBody>
                    <a:bodyPr/>
                    <a:lstStyle/>
                    <a:p>
                      <a:pPr algn="l" fontAlgn="b"/>
                      <a:r>
                        <a:rPr lang="en-IN" sz="1200" b="0" i="0" u="none" strike="noStrike">
                          <a:solidFill>
                            <a:srgbClr val="FFFFFF"/>
                          </a:solidFill>
                          <a:effectLst/>
                          <a:latin typeface="Calibri" panose="020F0502020204030204" pitchFamily="34" charset="0"/>
                        </a:rPr>
                        <a:t> Return %</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solidFill>
                      <a:srgbClr val="76933C"/>
                    </a:solidFill>
                  </a:tcPr>
                </a:tc>
                <a:tc>
                  <a:txBody>
                    <a:bodyPr/>
                    <a:lstStyle/>
                    <a:p>
                      <a:pPr algn="l" fontAlgn="b"/>
                      <a:r>
                        <a:rPr lang="en-IN" sz="1200" b="0" i="0" u="none" strike="noStrike">
                          <a:solidFill>
                            <a:srgbClr val="FFFFFF"/>
                          </a:solidFill>
                          <a:effectLst/>
                          <a:latin typeface="Calibri" panose="020F0502020204030204" pitchFamily="34" charset="0"/>
                        </a:rPr>
                        <a:t>Orders</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solidFill>
                      <a:srgbClr val="76933C"/>
                    </a:solidFill>
                  </a:tcPr>
                </a:tc>
                <a:tc>
                  <a:txBody>
                    <a:bodyPr/>
                    <a:lstStyle/>
                    <a:p>
                      <a:pPr algn="l" fontAlgn="b"/>
                      <a:r>
                        <a:rPr lang="en-IN" sz="1200" b="0" i="0" u="none" strike="noStrike">
                          <a:solidFill>
                            <a:srgbClr val="FFFFFF"/>
                          </a:solidFill>
                          <a:effectLst/>
                          <a:latin typeface="Calibri" panose="020F0502020204030204" pitchFamily="34" charset="0"/>
                        </a:rPr>
                        <a:t>Profit</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solidFill>
                      <a:srgbClr val="76933C"/>
                    </a:solidFill>
                  </a:tcPr>
                </a:tc>
                <a:tc>
                  <a:txBody>
                    <a:bodyPr/>
                    <a:lstStyle/>
                    <a:p>
                      <a:pPr algn="l" fontAlgn="b"/>
                      <a:r>
                        <a:rPr lang="en-IN" sz="1200" b="0" i="0" u="none" strike="noStrike">
                          <a:solidFill>
                            <a:srgbClr val="FFFFFF"/>
                          </a:solidFill>
                          <a:effectLst/>
                          <a:latin typeface="Calibri" panose="020F0502020204030204" pitchFamily="34" charset="0"/>
                        </a:rPr>
                        <a:t>Sales</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solidFill>
                      <a:srgbClr val="76933C"/>
                    </a:solidFill>
                  </a:tcPr>
                </a:tc>
                <a:extLst>
                  <a:ext uri="{0D108BD9-81ED-4DB2-BD59-A6C34878D82A}">
                    <a16:rowId xmlns:a16="http://schemas.microsoft.com/office/drawing/2014/main" val="2305370061"/>
                  </a:ext>
                </a:extLst>
              </a:tr>
              <a:tr h="287383">
                <a:tc>
                  <a:txBody>
                    <a:bodyPr/>
                    <a:lstStyle/>
                    <a:p>
                      <a:pPr algn="l" fontAlgn="b"/>
                      <a:r>
                        <a:rPr lang="en-IN" sz="1200" b="0" i="0" u="none" strike="noStrike">
                          <a:solidFill>
                            <a:srgbClr val="000000"/>
                          </a:solidFill>
                          <a:effectLst/>
                          <a:latin typeface="Calibri" panose="020F0502020204030204" pitchFamily="34" charset="0"/>
                        </a:rPr>
                        <a:t>NO</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97.03%</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9698</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263164.7</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10599341</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800368802"/>
                  </a:ext>
                </a:extLst>
              </a:tr>
              <a:tr h="287383">
                <a:tc>
                  <a:txBody>
                    <a:bodyPr/>
                    <a:lstStyle/>
                    <a:p>
                      <a:pPr algn="l" fontAlgn="b"/>
                      <a:r>
                        <a:rPr lang="en-IN" sz="1200" b="0" i="0" u="none" strike="noStrike">
                          <a:solidFill>
                            <a:srgbClr val="000000"/>
                          </a:solidFill>
                          <a:effectLst/>
                          <a:latin typeface="Calibri" panose="020F0502020204030204" pitchFamily="34" charset="0"/>
                        </a:rPr>
                        <a:t>Yes</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2.97%</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296</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23232.36</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888721.3</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3072538530"/>
                  </a:ext>
                </a:extLst>
              </a:tr>
              <a:tr h="574766">
                <a:tc>
                  <a:txBody>
                    <a:bodyPr/>
                    <a:lstStyle/>
                    <a:p>
                      <a:pPr algn="l" fontAlgn="b"/>
                      <a:r>
                        <a:rPr lang="en-IN" sz="1200" b="1" i="0" u="none" strike="noStrike">
                          <a:solidFill>
                            <a:srgbClr val="000000"/>
                          </a:solidFill>
                          <a:effectLst/>
                          <a:latin typeface="Calibri" panose="020F0502020204030204" pitchFamily="34" charset="0"/>
                        </a:rPr>
                        <a:t>Grand Total</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1" i="0" u="none" strike="noStrike">
                          <a:solidFill>
                            <a:srgbClr val="000000"/>
                          </a:solidFill>
                          <a:effectLst/>
                          <a:latin typeface="Calibri" panose="020F0502020204030204" pitchFamily="34" charset="0"/>
                        </a:rPr>
                        <a:t>100.00%</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1" i="0" u="none" strike="noStrike">
                          <a:solidFill>
                            <a:srgbClr val="000000"/>
                          </a:solidFill>
                          <a:effectLst/>
                          <a:latin typeface="Calibri" panose="020F0502020204030204" pitchFamily="34" charset="0"/>
                        </a:rPr>
                        <a:t>9994</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1" i="0" u="none" strike="noStrike">
                          <a:solidFill>
                            <a:srgbClr val="000000"/>
                          </a:solidFill>
                          <a:effectLst/>
                          <a:latin typeface="Calibri" panose="020F0502020204030204" pitchFamily="34" charset="0"/>
                        </a:rPr>
                        <a:t>286397</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tc>
                  <a:txBody>
                    <a:bodyPr/>
                    <a:lstStyle/>
                    <a:p>
                      <a:pPr algn="r" fontAlgn="b"/>
                      <a:r>
                        <a:rPr lang="en-IN" sz="1200" b="1" i="0" u="none" strike="noStrike" dirty="0">
                          <a:solidFill>
                            <a:srgbClr val="000000"/>
                          </a:solidFill>
                          <a:effectLst/>
                          <a:latin typeface="Calibri" panose="020F0502020204030204" pitchFamily="34" charset="0"/>
                        </a:rPr>
                        <a:t>11488062</a:t>
                      </a:r>
                    </a:p>
                  </a:txBody>
                  <a:tcPr marL="6350" marR="6350" marT="6350" marB="0" anchor="b">
                    <a:lnL w="12700" cap="flat" cmpd="sng" algn="ctr">
                      <a:solidFill>
                        <a:srgbClr val="CCCCCC"/>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CCCCCC"/>
                      </a:solidFill>
                      <a:prstDash val="solid"/>
                      <a:round/>
                      <a:headEnd type="none" w="med" len="med"/>
                      <a:tailEnd type="none" w="med" len="med"/>
                    </a:lnT>
                    <a:lnB w="1270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2697048011"/>
                  </a:ext>
                </a:extLst>
              </a:tr>
            </a:tbl>
          </a:graphicData>
        </a:graphic>
      </p:graphicFrame>
    </p:spTree>
    <p:extLst>
      <p:ext uri="{BB962C8B-B14F-4D97-AF65-F5344CB8AC3E}">
        <p14:creationId xmlns:p14="http://schemas.microsoft.com/office/powerpoint/2010/main" val="2504774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92CB-93D1-F6C4-5EE4-2806DEA98EB3}"/>
              </a:ext>
            </a:extLst>
          </p:cNvPr>
          <p:cNvSpPr>
            <a:spLocks noGrp="1"/>
          </p:cNvSpPr>
          <p:nvPr>
            <p:ph type="title"/>
          </p:nvPr>
        </p:nvSpPr>
        <p:spPr>
          <a:xfrm>
            <a:off x="370115" y="97971"/>
            <a:ext cx="11430000" cy="816429"/>
          </a:xfrm>
        </p:spPr>
        <p:txBody>
          <a:bodyPr/>
          <a:lstStyle/>
          <a:p>
            <a:pPr algn="l"/>
            <a:r>
              <a:rPr lang="en-IN" dirty="0"/>
              <a:t>Question 2: shipping efficiency</a:t>
            </a:r>
          </a:p>
        </p:txBody>
      </p:sp>
      <p:sp>
        <p:nvSpPr>
          <p:cNvPr id="4" name="TextBox 3">
            <a:extLst>
              <a:ext uri="{FF2B5EF4-FFF2-40B4-BE49-F238E27FC236}">
                <a16:creationId xmlns:a16="http://schemas.microsoft.com/office/drawing/2014/main" id="{7FD534D9-8A13-891C-CD21-C70B32FB9D01}"/>
              </a:ext>
            </a:extLst>
          </p:cNvPr>
          <p:cNvSpPr txBox="1"/>
          <p:nvPr/>
        </p:nvSpPr>
        <p:spPr>
          <a:xfrm>
            <a:off x="7326086" y="1654629"/>
            <a:ext cx="3951514" cy="2308324"/>
          </a:xfrm>
          <a:prstGeom prst="rect">
            <a:avLst/>
          </a:prstGeom>
          <a:noFill/>
        </p:spPr>
        <p:txBody>
          <a:bodyPr wrap="square" rtlCol="0">
            <a:spAutoFit/>
          </a:bodyPr>
          <a:lstStyle/>
          <a:p>
            <a:r>
              <a:rPr lang="en-IN" dirty="0">
                <a:solidFill>
                  <a:srgbClr val="FF0000"/>
                </a:solidFill>
              </a:rPr>
              <a:t>Insight:</a:t>
            </a:r>
          </a:p>
          <a:p>
            <a:r>
              <a:rPr lang="en-IN" dirty="0"/>
              <a:t>We can see that the average time /days taken for the shipment of orders is different for different shipping methods. The order of the shipping modes when compared w.r.t the </a:t>
            </a:r>
            <a:r>
              <a:rPr lang="en-IN" dirty="0" err="1"/>
              <a:t>avg</a:t>
            </a:r>
            <a:r>
              <a:rPr lang="en-IN" dirty="0"/>
              <a:t> days taken is</a:t>
            </a:r>
          </a:p>
          <a:p>
            <a:r>
              <a:rPr lang="en-IN" dirty="0"/>
              <a:t>Same day&lt;First class&lt;Second Class&lt;Standard Class</a:t>
            </a:r>
          </a:p>
        </p:txBody>
      </p:sp>
      <p:sp>
        <p:nvSpPr>
          <p:cNvPr id="5" name="TextBox 4">
            <a:extLst>
              <a:ext uri="{FF2B5EF4-FFF2-40B4-BE49-F238E27FC236}">
                <a16:creationId xmlns:a16="http://schemas.microsoft.com/office/drawing/2014/main" id="{23C55D02-64AF-E18B-B772-2BBBD27F1F31}"/>
              </a:ext>
            </a:extLst>
          </p:cNvPr>
          <p:cNvSpPr txBox="1"/>
          <p:nvPr/>
        </p:nvSpPr>
        <p:spPr>
          <a:xfrm>
            <a:off x="7326086" y="4077840"/>
            <a:ext cx="3951514" cy="2308324"/>
          </a:xfrm>
          <a:prstGeom prst="rect">
            <a:avLst/>
          </a:prstGeom>
          <a:noFill/>
        </p:spPr>
        <p:txBody>
          <a:bodyPr wrap="square" rtlCol="0">
            <a:spAutoFit/>
          </a:bodyPr>
          <a:lstStyle/>
          <a:p>
            <a:r>
              <a:rPr lang="en-IN" dirty="0">
                <a:solidFill>
                  <a:srgbClr val="FF0000"/>
                </a:solidFill>
              </a:rPr>
              <a:t>Inference:</a:t>
            </a:r>
          </a:p>
          <a:p>
            <a:r>
              <a:rPr lang="en-IN" dirty="0"/>
              <a:t>From the graph it is clear that ,</a:t>
            </a:r>
          </a:p>
          <a:p>
            <a:r>
              <a:rPr lang="en-IN" dirty="0"/>
              <a:t>The shipping mode that has the fastest delivery time is the Same Day Shipping Mode and The shipping mode that has the slowest delivery time is the Standard Class Shipping Mode.</a:t>
            </a:r>
          </a:p>
          <a:p>
            <a:endParaRPr lang="en-IN" dirty="0"/>
          </a:p>
        </p:txBody>
      </p:sp>
      <p:graphicFrame>
        <p:nvGraphicFramePr>
          <p:cNvPr id="7" name="Content Placeholder 6">
            <a:extLst>
              <a:ext uri="{FF2B5EF4-FFF2-40B4-BE49-F238E27FC236}">
                <a16:creationId xmlns:a16="http://schemas.microsoft.com/office/drawing/2014/main" id="{8268C4FC-1262-F0A2-225F-F0D3C2DDA0BE}"/>
              </a:ext>
            </a:extLst>
          </p:cNvPr>
          <p:cNvGraphicFramePr>
            <a:graphicFrameLocks noGrp="1"/>
          </p:cNvGraphicFramePr>
          <p:nvPr>
            <p:ph idx="1"/>
            <p:extLst>
              <p:ext uri="{D42A27DB-BD31-4B8C-83A1-F6EECF244321}">
                <p14:modId xmlns:p14="http://schemas.microsoft.com/office/powerpoint/2010/main" val="2575599253"/>
              </p:ext>
            </p:extLst>
          </p:nvPr>
        </p:nvGraphicFramePr>
        <p:xfrm>
          <a:off x="555171" y="1284289"/>
          <a:ext cx="6172200" cy="382111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855005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92CB-93D1-F6C4-5EE4-2806DEA98EB3}"/>
              </a:ext>
            </a:extLst>
          </p:cNvPr>
          <p:cNvSpPr>
            <a:spLocks noGrp="1"/>
          </p:cNvSpPr>
          <p:nvPr>
            <p:ph type="title"/>
          </p:nvPr>
        </p:nvSpPr>
        <p:spPr>
          <a:xfrm>
            <a:off x="359229" y="97971"/>
            <a:ext cx="11430000" cy="816429"/>
          </a:xfrm>
        </p:spPr>
        <p:txBody>
          <a:bodyPr/>
          <a:lstStyle/>
          <a:p>
            <a:pPr algn="l"/>
            <a:r>
              <a:rPr lang="en-IN" dirty="0"/>
              <a:t>Question 3:Customer Segmentation</a:t>
            </a:r>
          </a:p>
        </p:txBody>
      </p:sp>
      <p:sp>
        <p:nvSpPr>
          <p:cNvPr id="4" name="TextBox 3">
            <a:extLst>
              <a:ext uri="{FF2B5EF4-FFF2-40B4-BE49-F238E27FC236}">
                <a16:creationId xmlns:a16="http://schemas.microsoft.com/office/drawing/2014/main" id="{7FD534D9-8A13-891C-CD21-C70B32FB9D01}"/>
              </a:ext>
            </a:extLst>
          </p:cNvPr>
          <p:cNvSpPr txBox="1"/>
          <p:nvPr/>
        </p:nvSpPr>
        <p:spPr>
          <a:xfrm>
            <a:off x="7326086" y="1654629"/>
            <a:ext cx="3951514" cy="2585323"/>
          </a:xfrm>
          <a:prstGeom prst="rect">
            <a:avLst/>
          </a:prstGeom>
          <a:noFill/>
        </p:spPr>
        <p:txBody>
          <a:bodyPr wrap="square" rtlCol="0">
            <a:spAutoFit/>
          </a:bodyPr>
          <a:lstStyle/>
          <a:p>
            <a:r>
              <a:rPr lang="en-IN" dirty="0">
                <a:solidFill>
                  <a:srgbClr val="FF0000"/>
                </a:solidFill>
              </a:rPr>
              <a:t>Insight:</a:t>
            </a:r>
          </a:p>
          <a:p>
            <a:r>
              <a:rPr lang="en-IN" dirty="0"/>
              <a:t>I have segmented the customers based on the profit that is generated on the orders </a:t>
            </a:r>
            <a:r>
              <a:rPr lang="en-IN" dirty="0" err="1"/>
              <a:t>i.e</a:t>
            </a:r>
            <a:endParaRPr lang="en-IN" dirty="0"/>
          </a:p>
          <a:p>
            <a:r>
              <a:rPr lang="en-IN" dirty="0"/>
              <a:t>If the profit is greater than or equal to 100 then high value,</a:t>
            </a:r>
          </a:p>
          <a:p>
            <a:r>
              <a:rPr lang="en-IN" dirty="0"/>
              <a:t>Profit &gt;=0 “medium value”</a:t>
            </a:r>
          </a:p>
          <a:p>
            <a:r>
              <a:rPr lang="en-IN" dirty="0"/>
              <a:t>Profit&lt;0 “less value</a:t>
            </a:r>
          </a:p>
          <a:p>
            <a:endParaRPr lang="en-IN" dirty="0"/>
          </a:p>
        </p:txBody>
      </p:sp>
      <p:sp>
        <p:nvSpPr>
          <p:cNvPr id="5" name="TextBox 4">
            <a:extLst>
              <a:ext uri="{FF2B5EF4-FFF2-40B4-BE49-F238E27FC236}">
                <a16:creationId xmlns:a16="http://schemas.microsoft.com/office/drawing/2014/main" id="{23C55D02-64AF-E18B-B772-2BBBD27F1F31}"/>
              </a:ext>
            </a:extLst>
          </p:cNvPr>
          <p:cNvSpPr txBox="1"/>
          <p:nvPr/>
        </p:nvSpPr>
        <p:spPr>
          <a:xfrm>
            <a:off x="7282543" y="4326208"/>
            <a:ext cx="3951514" cy="1754326"/>
          </a:xfrm>
          <a:prstGeom prst="rect">
            <a:avLst/>
          </a:prstGeom>
          <a:noFill/>
        </p:spPr>
        <p:txBody>
          <a:bodyPr wrap="square" rtlCol="0">
            <a:spAutoFit/>
          </a:bodyPr>
          <a:lstStyle/>
          <a:p>
            <a:r>
              <a:rPr lang="en-IN" dirty="0">
                <a:solidFill>
                  <a:srgbClr val="FF0000"/>
                </a:solidFill>
              </a:rPr>
              <a:t>Inference:</a:t>
            </a:r>
          </a:p>
          <a:p>
            <a:r>
              <a:rPr lang="en-IN" dirty="0"/>
              <a:t>From the graph, it is evident that the no of medium value customers are greater than that of high value and low value customers </a:t>
            </a:r>
          </a:p>
          <a:p>
            <a:endParaRPr lang="en-IN" dirty="0"/>
          </a:p>
        </p:txBody>
      </p:sp>
      <p:sp>
        <p:nvSpPr>
          <p:cNvPr id="6" name="TextBox 5">
            <a:extLst>
              <a:ext uri="{FF2B5EF4-FFF2-40B4-BE49-F238E27FC236}">
                <a16:creationId xmlns:a16="http://schemas.microsoft.com/office/drawing/2014/main" id="{099A4A70-9FBC-C90F-15C4-7517BA6F1250}"/>
              </a:ext>
            </a:extLst>
          </p:cNvPr>
          <p:cNvSpPr txBox="1"/>
          <p:nvPr/>
        </p:nvSpPr>
        <p:spPr>
          <a:xfrm>
            <a:off x="358775" y="5769429"/>
            <a:ext cx="11027228" cy="369332"/>
          </a:xfrm>
          <a:prstGeom prst="rect">
            <a:avLst/>
          </a:prstGeom>
          <a:noFill/>
        </p:spPr>
        <p:txBody>
          <a:bodyPr wrap="square" rtlCol="0">
            <a:spAutoFit/>
          </a:bodyPr>
          <a:lstStyle/>
          <a:p>
            <a:r>
              <a:rPr lang="en-IN" dirty="0"/>
              <a:t>Formula:</a:t>
            </a:r>
            <a:r>
              <a:rPr lang="en-US" dirty="0"/>
              <a:t>IFS(U2&gt;=100,"High Value",U2&gt;=0,"Medium Value",U2&lt;0,"Low Value")</a:t>
            </a:r>
            <a:endParaRPr lang="en-IN" dirty="0"/>
          </a:p>
        </p:txBody>
      </p:sp>
      <p:graphicFrame>
        <p:nvGraphicFramePr>
          <p:cNvPr id="10" name="Content Placeholder 9">
            <a:extLst>
              <a:ext uri="{FF2B5EF4-FFF2-40B4-BE49-F238E27FC236}">
                <a16:creationId xmlns:a16="http://schemas.microsoft.com/office/drawing/2014/main" id="{AC2D7069-FEBA-D728-A31D-C5145B8B5995}"/>
              </a:ext>
            </a:extLst>
          </p:cNvPr>
          <p:cNvGraphicFramePr>
            <a:graphicFrameLocks noGrp="1"/>
          </p:cNvGraphicFramePr>
          <p:nvPr>
            <p:ph idx="1"/>
            <p:extLst>
              <p:ext uri="{D42A27DB-BD31-4B8C-83A1-F6EECF244321}">
                <p14:modId xmlns:p14="http://schemas.microsoft.com/office/powerpoint/2010/main" val="2627218062"/>
              </p:ext>
            </p:extLst>
          </p:nvPr>
        </p:nvGraphicFramePr>
        <p:xfrm>
          <a:off x="358775" y="1273175"/>
          <a:ext cx="5737225" cy="37560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82940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92CB-93D1-F6C4-5EE4-2806DEA98EB3}"/>
              </a:ext>
            </a:extLst>
          </p:cNvPr>
          <p:cNvSpPr>
            <a:spLocks noGrp="1"/>
          </p:cNvSpPr>
          <p:nvPr>
            <p:ph type="title"/>
          </p:nvPr>
        </p:nvSpPr>
        <p:spPr>
          <a:xfrm>
            <a:off x="359229" y="97971"/>
            <a:ext cx="11430000" cy="816429"/>
          </a:xfrm>
        </p:spPr>
        <p:txBody>
          <a:bodyPr/>
          <a:lstStyle/>
          <a:p>
            <a:pPr algn="l"/>
            <a:r>
              <a:rPr lang="en-IN" dirty="0"/>
              <a:t>Question 4:product performance</a:t>
            </a:r>
          </a:p>
        </p:txBody>
      </p:sp>
      <p:sp>
        <p:nvSpPr>
          <p:cNvPr id="4" name="TextBox 3">
            <a:extLst>
              <a:ext uri="{FF2B5EF4-FFF2-40B4-BE49-F238E27FC236}">
                <a16:creationId xmlns:a16="http://schemas.microsoft.com/office/drawing/2014/main" id="{7FD534D9-8A13-891C-CD21-C70B32FB9D01}"/>
              </a:ext>
            </a:extLst>
          </p:cNvPr>
          <p:cNvSpPr txBox="1"/>
          <p:nvPr/>
        </p:nvSpPr>
        <p:spPr>
          <a:xfrm>
            <a:off x="8055429" y="1524451"/>
            <a:ext cx="3951514" cy="2031325"/>
          </a:xfrm>
          <a:prstGeom prst="rect">
            <a:avLst/>
          </a:prstGeom>
          <a:noFill/>
        </p:spPr>
        <p:txBody>
          <a:bodyPr wrap="square" rtlCol="0">
            <a:spAutoFit/>
          </a:bodyPr>
          <a:lstStyle/>
          <a:p>
            <a:r>
              <a:rPr lang="en-IN" dirty="0">
                <a:solidFill>
                  <a:srgbClr val="FF0000"/>
                </a:solidFill>
              </a:rPr>
              <a:t>Insight:</a:t>
            </a:r>
          </a:p>
          <a:p>
            <a:r>
              <a:rPr lang="en-IN" dirty="0"/>
              <a:t>From the graph we can see that The category with the highest sales is Technology and for bookcases and tables the average profit is in the negative region</a:t>
            </a:r>
          </a:p>
          <a:p>
            <a:endParaRPr lang="en-IN" dirty="0"/>
          </a:p>
        </p:txBody>
      </p:sp>
      <p:sp>
        <p:nvSpPr>
          <p:cNvPr id="5" name="TextBox 4">
            <a:extLst>
              <a:ext uri="{FF2B5EF4-FFF2-40B4-BE49-F238E27FC236}">
                <a16:creationId xmlns:a16="http://schemas.microsoft.com/office/drawing/2014/main" id="{23C55D02-64AF-E18B-B772-2BBBD27F1F31}"/>
              </a:ext>
            </a:extLst>
          </p:cNvPr>
          <p:cNvSpPr txBox="1"/>
          <p:nvPr/>
        </p:nvSpPr>
        <p:spPr>
          <a:xfrm>
            <a:off x="8142515" y="3717358"/>
            <a:ext cx="3951514" cy="2862322"/>
          </a:xfrm>
          <a:prstGeom prst="rect">
            <a:avLst/>
          </a:prstGeom>
          <a:noFill/>
        </p:spPr>
        <p:txBody>
          <a:bodyPr wrap="square" rtlCol="0">
            <a:spAutoFit/>
          </a:bodyPr>
          <a:lstStyle/>
          <a:p>
            <a:r>
              <a:rPr lang="en-IN" dirty="0">
                <a:solidFill>
                  <a:srgbClr val="FF0000"/>
                </a:solidFill>
              </a:rPr>
              <a:t>Inference:</a:t>
            </a:r>
          </a:p>
          <a:p>
            <a:r>
              <a:rPr lang="en-IN" dirty="0"/>
              <a:t>From the graph,</a:t>
            </a:r>
          </a:p>
          <a:p>
            <a:r>
              <a:rPr lang="en-IN" dirty="0"/>
              <a:t>It is clear that the category with the highest sales and highest average profit is technology and </a:t>
            </a:r>
          </a:p>
          <a:p>
            <a:r>
              <a:rPr lang="en-IN" dirty="0"/>
              <a:t>the category with the lowest sales is office supplies </a:t>
            </a:r>
          </a:p>
          <a:p>
            <a:r>
              <a:rPr lang="en-IN" dirty="0"/>
              <a:t>And the category with the lowest </a:t>
            </a:r>
            <a:r>
              <a:rPr lang="en-IN" dirty="0" err="1"/>
              <a:t>avg</a:t>
            </a:r>
            <a:r>
              <a:rPr lang="en-IN" dirty="0"/>
              <a:t> profit margin is furniture.</a:t>
            </a:r>
          </a:p>
          <a:p>
            <a:endParaRPr lang="en-IN" dirty="0"/>
          </a:p>
        </p:txBody>
      </p:sp>
      <p:graphicFrame>
        <p:nvGraphicFramePr>
          <p:cNvPr id="7" name="Content Placeholder 6">
            <a:extLst>
              <a:ext uri="{FF2B5EF4-FFF2-40B4-BE49-F238E27FC236}">
                <a16:creationId xmlns:a16="http://schemas.microsoft.com/office/drawing/2014/main" id="{BA46A574-4724-BB7C-745F-9E5E7F584E6C}"/>
              </a:ext>
            </a:extLst>
          </p:cNvPr>
          <p:cNvGraphicFramePr>
            <a:graphicFrameLocks noGrp="1"/>
          </p:cNvGraphicFramePr>
          <p:nvPr>
            <p:ph idx="1"/>
            <p:extLst>
              <p:ext uri="{D42A27DB-BD31-4B8C-83A1-F6EECF244321}">
                <p14:modId xmlns:p14="http://schemas.microsoft.com/office/powerpoint/2010/main" val="1532478207"/>
              </p:ext>
            </p:extLst>
          </p:nvPr>
        </p:nvGraphicFramePr>
        <p:xfrm>
          <a:off x="358776" y="1284288"/>
          <a:ext cx="4289424" cy="486614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Object 7">
            <a:extLst>
              <a:ext uri="{FF2B5EF4-FFF2-40B4-BE49-F238E27FC236}">
                <a16:creationId xmlns:a16="http://schemas.microsoft.com/office/drawing/2014/main" id="{D8A2B4FD-EC0F-F373-B7A7-E9548ED20B9F}"/>
              </a:ext>
            </a:extLst>
          </p:cNvPr>
          <p:cNvGraphicFramePr>
            <a:graphicFrameLocks noChangeAspect="1"/>
          </p:cNvGraphicFramePr>
          <p:nvPr>
            <p:extLst>
              <p:ext uri="{D42A27DB-BD31-4B8C-83A1-F6EECF244321}">
                <p14:modId xmlns:p14="http://schemas.microsoft.com/office/powerpoint/2010/main" val="3140689990"/>
              </p:ext>
            </p:extLst>
          </p:nvPr>
        </p:nvGraphicFramePr>
        <p:xfrm>
          <a:off x="4786313" y="1485900"/>
          <a:ext cx="3130550" cy="4140200"/>
        </p:xfrm>
        <a:graphic>
          <a:graphicData uri="http://schemas.openxmlformats.org/presentationml/2006/ole">
            <mc:AlternateContent xmlns:mc="http://schemas.openxmlformats.org/markup-compatibility/2006">
              <mc:Choice xmlns:v="urn:schemas-microsoft-com:vml" Requires="v">
                <p:oleObj name="Worksheet" r:id="rId3" imgW="3130464" imgH="4140025" progId="Excel.Sheet.12">
                  <p:embed/>
                </p:oleObj>
              </mc:Choice>
              <mc:Fallback>
                <p:oleObj name="Worksheet" r:id="rId3" imgW="3130464" imgH="4140025" progId="Excel.Sheet.12">
                  <p:embed/>
                  <p:pic>
                    <p:nvPicPr>
                      <p:cNvPr id="0" name=""/>
                      <p:cNvPicPr/>
                      <p:nvPr/>
                    </p:nvPicPr>
                    <p:blipFill>
                      <a:blip r:embed="rId4"/>
                      <a:stretch>
                        <a:fillRect/>
                      </a:stretch>
                    </p:blipFill>
                    <p:spPr>
                      <a:xfrm>
                        <a:off x="4786313" y="1485900"/>
                        <a:ext cx="3130550" cy="4140200"/>
                      </a:xfrm>
                      <a:prstGeom prst="rect">
                        <a:avLst/>
                      </a:prstGeom>
                    </p:spPr>
                  </p:pic>
                </p:oleObj>
              </mc:Fallback>
            </mc:AlternateContent>
          </a:graphicData>
        </a:graphic>
      </p:graphicFrame>
    </p:spTree>
    <p:extLst>
      <p:ext uri="{BB962C8B-B14F-4D97-AF65-F5344CB8AC3E}">
        <p14:creationId xmlns:p14="http://schemas.microsoft.com/office/powerpoint/2010/main" val="3907387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92CB-93D1-F6C4-5EE4-2806DEA98EB3}"/>
              </a:ext>
            </a:extLst>
          </p:cNvPr>
          <p:cNvSpPr>
            <a:spLocks noGrp="1"/>
          </p:cNvSpPr>
          <p:nvPr>
            <p:ph type="title"/>
          </p:nvPr>
        </p:nvSpPr>
        <p:spPr>
          <a:xfrm>
            <a:off x="359229" y="97971"/>
            <a:ext cx="11430000" cy="816429"/>
          </a:xfrm>
        </p:spPr>
        <p:txBody>
          <a:bodyPr/>
          <a:lstStyle/>
          <a:p>
            <a:pPr algn="l"/>
            <a:r>
              <a:rPr lang="en-IN" dirty="0"/>
              <a:t>Question 5:regional analysis</a:t>
            </a:r>
          </a:p>
        </p:txBody>
      </p:sp>
      <p:sp>
        <p:nvSpPr>
          <p:cNvPr id="4" name="TextBox 3">
            <a:extLst>
              <a:ext uri="{FF2B5EF4-FFF2-40B4-BE49-F238E27FC236}">
                <a16:creationId xmlns:a16="http://schemas.microsoft.com/office/drawing/2014/main" id="{7FD534D9-8A13-891C-CD21-C70B32FB9D01}"/>
              </a:ext>
            </a:extLst>
          </p:cNvPr>
          <p:cNvSpPr txBox="1"/>
          <p:nvPr/>
        </p:nvSpPr>
        <p:spPr>
          <a:xfrm>
            <a:off x="7326086" y="1654629"/>
            <a:ext cx="3951514" cy="2308324"/>
          </a:xfrm>
          <a:prstGeom prst="rect">
            <a:avLst/>
          </a:prstGeom>
          <a:noFill/>
        </p:spPr>
        <p:txBody>
          <a:bodyPr wrap="square" rtlCol="0">
            <a:spAutoFit/>
          </a:bodyPr>
          <a:lstStyle/>
          <a:p>
            <a:r>
              <a:rPr lang="en-IN" dirty="0">
                <a:solidFill>
                  <a:srgbClr val="FF0000"/>
                </a:solidFill>
              </a:rPr>
              <a:t>Insight:</a:t>
            </a:r>
          </a:p>
          <a:p>
            <a:r>
              <a:rPr lang="en-IN" dirty="0"/>
              <a:t>From the sales by region </a:t>
            </a:r>
            <a:r>
              <a:rPr lang="en-IN" dirty="0" err="1"/>
              <a:t>graph,we</a:t>
            </a:r>
            <a:r>
              <a:rPr lang="en-IN" dirty="0"/>
              <a:t> can see that the sales amount is highest in the west region and least in the south region .From the profit by region graph, we can see that the profit is greater in west region and least in central</a:t>
            </a:r>
          </a:p>
          <a:p>
            <a:endParaRPr lang="en-IN" dirty="0"/>
          </a:p>
        </p:txBody>
      </p:sp>
      <p:sp>
        <p:nvSpPr>
          <p:cNvPr id="5" name="TextBox 4">
            <a:extLst>
              <a:ext uri="{FF2B5EF4-FFF2-40B4-BE49-F238E27FC236}">
                <a16:creationId xmlns:a16="http://schemas.microsoft.com/office/drawing/2014/main" id="{23C55D02-64AF-E18B-B772-2BBBD27F1F31}"/>
              </a:ext>
            </a:extLst>
          </p:cNvPr>
          <p:cNvSpPr txBox="1"/>
          <p:nvPr/>
        </p:nvSpPr>
        <p:spPr>
          <a:xfrm>
            <a:off x="7326087" y="3722914"/>
            <a:ext cx="3951514" cy="2031325"/>
          </a:xfrm>
          <a:prstGeom prst="rect">
            <a:avLst/>
          </a:prstGeom>
          <a:noFill/>
        </p:spPr>
        <p:txBody>
          <a:bodyPr wrap="square" rtlCol="0">
            <a:spAutoFit/>
          </a:bodyPr>
          <a:lstStyle/>
          <a:p>
            <a:r>
              <a:rPr lang="en-IN" dirty="0">
                <a:solidFill>
                  <a:srgbClr val="FF0000"/>
                </a:solidFill>
              </a:rPr>
              <a:t>Inference:</a:t>
            </a:r>
          </a:p>
          <a:p>
            <a:r>
              <a:rPr lang="en-IN" dirty="0"/>
              <a:t>Highest sales: West region</a:t>
            </a:r>
          </a:p>
          <a:p>
            <a:r>
              <a:rPr lang="en-IN" dirty="0"/>
              <a:t>Lowest sales: South region</a:t>
            </a:r>
          </a:p>
          <a:p>
            <a:r>
              <a:rPr lang="en-IN" dirty="0"/>
              <a:t>We can see that the profit is greater in the region with the maximum sales amount . </a:t>
            </a:r>
          </a:p>
          <a:p>
            <a:endParaRPr lang="en-IN" dirty="0"/>
          </a:p>
        </p:txBody>
      </p:sp>
      <p:graphicFrame>
        <p:nvGraphicFramePr>
          <p:cNvPr id="7" name="Content Placeholder 6">
            <a:extLst>
              <a:ext uri="{FF2B5EF4-FFF2-40B4-BE49-F238E27FC236}">
                <a16:creationId xmlns:a16="http://schemas.microsoft.com/office/drawing/2014/main" id="{034BD11E-F472-9744-7E97-3A78CEFC7187}"/>
              </a:ext>
            </a:extLst>
          </p:cNvPr>
          <p:cNvGraphicFramePr>
            <a:graphicFrameLocks noGrp="1"/>
          </p:cNvGraphicFramePr>
          <p:nvPr>
            <p:ph idx="1"/>
            <p:extLst>
              <p:ext uri="{D42A27DB-BD31-4B8C-83A1-F6EECF244321}">
                <p14:modId xmlns:p14="http://schemas.microsoft.com/office/powerpoint/2010/main" val="2232429792"/>
              </p:ext>
            </p:extLst>
          </p:nvPr>
        </p:nvGraphicFramePr>
        <p:xfrm>
          <a:off x="483961" y="1041397"/>
          <a:ext cx="5590268" cy="283391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a:extLst>
              <a:ext uri="{FF2B5EF4-FFF2-40B4-BE49-F238E27FC236}">
                <a16:creationId xmlns:a16="http://schemas.microsoft.com/office/drawing/2014/main" id="{7C0F710C-C5C0-734C-A7A9-D3E634D67DD8}"/>
              </a:ext>
            </a:extLst>
          </p:cNvPr>
          <p:cNvGraphicFramePr>
            <a:graphicFrameLocks/>
          </p:cNvGraphicFramePr>
          <p:nvPr>
            <p:extLst>
              <p:ext uri="{D42A27DB-BD31-4B8C-83A1-F6EECF244321}">
                <p14:modId xmlns:p14="http://schemas.microsoft.com/office/powerpoint/2010/main" val="1760733969"/>
              </p:ext>
            </p:extLst>
          </p:nvPr>
        </p:nvGraphicFramePr>
        <p:xfrm>
          <a:off x="418648" y="4050153"/>
          <a:ext cx="5612038" cy="256076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42387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92CB-93D1-F6C4-5EE4-2806DEA98EB3}"/>
              </a:ext>
            </a:extLst>
          </p:cNvPr>
          <p:cNvSpPr>
            <a:spLocks noGrp="1"/>
          </p:cNvSpPr>
          <p:nvPr>
            <p:ph type="title"/>
          </p:nvPr>
        </p:nvSpPr>
        <p:spPr>
          <a:xfrm>
            <a:off x="359229" y="97971"/>
            <a:ext cx="11430000" cy="816429"/>
          </a:xfrm>
        </p:spPr>
        <p:txBody>
          <a:bodyPr/>
          <a:lstStyle/>
          <a:p>
            <a:pPr algn="l"/>
            <a:r>
              <a:rPr lang="en-IN" dirty="0"/>
              <a:t>Question 6:discount analysis</a:t>
            </a:r>
          </a:p>
        </p:txBody>
      </p:sp>
      <p:sp>
        <p:nvSpPr>
          <p:cNvPr id="4" name="TextBox 3">
            <a:extLst>
              <a:ext uri="{FF2B5EF4-FFF2-40B4-BE49-F238E27FC236}">
                <a16:creationId xmlns:a16="http://schemas.microsoft.com/office/drawing/2014/main" id="{7FD534D9-8A13-891C-CD21-C70B32FB9D01}"/>
              </a:ext>
            </a:extLst>
          </p:cNvPr>
          <p:cNvSpPr txBox="1"/>
          <p:nvPr/>
        </p:nvSpPr>
        <p:spPr>
          <a:xfrm>
            <a:off x="7326086" y="1654629"/>
            <a:ext cx="3951514" cy="1477328"/>
          </a:xfrm>
          <a:prstGeom prst="rect">
            <a:avLst/>
          </a:prstGeom>
          <a:noFill/>
        </p:spPr>
        <p:txBody>
          <a:bodyPr wrap="square" rtlCol="0">
            <a:spAutoFit/>
          </a:bodyPr>
          <a:lstStyle/>
          <a:p>
            <a:r>
              <a:rPr lang="en-IN" dirty="0">
                <a:solidFill>
                  <a:srgbClr val="FF0000"/>
                </a:solidFill>
              </a:rPr>
              <a:t>Insight:</a:t>
            </a:r>
          </a:p>
          <a:p>
            <a:r>
              <a:rPr lang="en-IN" dirty="0"/>
              <a:t>From the first plot we can clearly see that all sales ,profit and discount are correlated with each other</a:t>
            </a:r>
          </a:p>
          <a:p>
            <a:endParaRPr lang="en-IN" dirty="0"/>
          </a:p>
        </p:txBody>
      </p:sp>
      <p:sp>
        <p:nvSpPr>
          <p:cNvPr id="5" name="TextBox 4">
            <a:extLst>
              <a:ext uri="{FF2B5EF4-FFF2-40B4-BE49-F238E27FC236}">
                <a16:creationId xmlns:a16="http://schemas.microsoft.com/office/drawing/2014/main" id="{23C55D02-64AF-E18B-B772-2BBBD27F1F31}"/>
              </a:ext>
            </a:extLst>
          </p:cNvPr>
          <p:cNvSpPr txBox="1"/>
          <p:nvPr/>
        </p:nvSpPr>
        <p:spPr>
          <a:xfrm>
            <a:off x="7313614" y="3015456"/>
            <a:ext cx="3951514" cy="2308324"/>
          </a:xfrm>
          <a:prstGeom prst="rect">
            <a:avLst/>
          </a:prstGeom>
          <a:noFill/>
        </p:spPr>
        <p:txBody>
          <a:bodyPr wrap="square" rtlCol="0">
            <a:spAutoFit/>
          </a:bodyPr>
          <a:lstStyle/>
          <a:p>
            <a:r>
              <a:rPr lang="en-IN" dirty="0">
                <a:solidFill>
                  <a:srgbClr val="FF0000"/>
                </a:solidFill>
              </a:rPr>
              <a:t>Inference:</a:t>
            </a:r>
          </a:p>
          <a:p>
            <a:r>
              <a:rPr lang="en-IN" dirty="0"/>
              <a:t>From the sales and discount graph we can see that sales and discount has a negative correlation </a:t>
            </a:r>
          </a:p>
          <a:p>
            <a:r>
              <a:rPr lang="en-IN" dirty="0"/>
              <a:t>And from the discount and profit graph we can see that discount and profit has negative correlation.</a:t>
            </a:r>
          </a:p>
          <a:p>
            <a:endParaRPr lang="en-IN" dirty="0"/>
          </a:p>
        </p:txBody>
      </p:sp>
      <p:graphicFrame>
        <p:nvGraphicFramePr>
          <p:cNvPr id="7" name="Content Placeholder 6">
            <a:extLst>
              <a:ext uri="{FF2B5EF4-FFF2-40B4-BE49-F238E27FC236}">
                <a16:creationId xmlns:a16="http://schemas.microsoft.com/office/drawing/2014/main" id="{7111F093-44FE-6BDE-D0D3-3DF76478DE54}"/>
              </a:ext>
            </a:extLst>
          </p:cNvPr>
          <p:cNvGraphicFramePr>
            <a:graphicFrameLocks noGrp="1"/>
          </p:cNvGraphicFramePr>
          <p:nvPr>
            <p:ph idx="1"/>
            <p:extLst>
              <p:ext uri="{D42A27DB-BD31-4B8C-83A1-F6EECF244321}">
                <p14:modId xmlns:p14="http://schemas.microsoft.com/office/powerpoint/2010/main" val="3229982422"/>
              </p:ext>
            </p:extLst>
          </p:nvPr>
        </p:nvGraphicFramePr>
        <p:xfrm>
          <a:off x="510948" y="1252084"/>
          <a:ext cx="4354966" cy="352674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a:extLst>
              <a:ext uri="{FF2B5EF4-FFF2-40B4-BE49-F238E27FC236}">
                <a16:creationId xmlns:a16="http://schemas.microsoft.com/office/drawing/2014/main" id="{033F6C3A-BF58-B467-B579-2DD8C014F8EA}"/>
              </a:ext>
            </a:extLst>
          </p:cNvPr>
          <p:cNvGraphicFramePr>
            <a:graphicFrameLocks/>
          </p:cNvGraphicFramePr>
          <p:nvPr>
            <p:extLst>
              <p:ext uri="{D42A27DB-BD31-4B8C-83A1-F6EECF244321}">
                <p14:modId xmlns:p14="http://schemas.microsoft.com/office/powerpoint/2010/main" val="4243584261"/>
              </p:ext>
            </p:extLst>
          </p:nvPr>
        </p:nvGraphicFramePr>
        <p:xfrm>
          <a:off x="510948" y="4981462"/>
          <a:ext cx="3829050" cy="173355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13379821-2391-A895-6E7A-C3B862F32F6F}"/>
              </a:ext>
            </a:extLst>
          </p:cNvPr>
          <p:cNvGraphicFramePr>
            <a:graphicFrameLocks/>
          </p:cNvGraphicFramePr>
          <p:nvPr>
            <p:extLst>
              <p:ext uri="{D42A27DB-BD31-4B8C-83A1-F6EECF244321}">
                <p14:modId xmlns:p14="http://schemas.microsoft.com/office/powerpoint/2010/main" val="4057625128"/>
              </p:ext>
            </p:extLst>
          </p:nvPr>
        </p:nvGraphicFramePr>
        <p:xfrm>
          <a:off x="5034871" y="4981461"/>
          <a:ext cx="3530600" cy="173355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5924162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92CB-93D1-F6C4-5EE4-2806DEA98EB3}"/>
              </a:ext>
            </a:extLst>
          </p:cNvPr>
          <p:cNvSpPr>
            <a:spLocks noGrp="1"/>
          </p:cNvSpPr>
          <p:nvPr>
            <p:ph type="title"/>
          </p:nvPr>
        </p:nvSpPr>
        <p:spPr>
          <a:xfrm>
            <a:off x="359229" y="97971"/>
            <a:ext cx="11430000" cy="816429"/>
          </a:xfrm>
        </p:spPr>
        <p:txBody>
          <a:bodyPr/>
          <a:lstStyle/>
          <a:p>
            <a:pPr algn="l"/>
            <a:r>
              <a:rPr lang="en-IN" dirty="0"/>
              <a:t>Question 7:market expansion</a:t>
            </a:r>
          </a:p>
        </p:txBody>
      </p:sp>
      <p:sp>
        <p:nvSpPr>
          <p:cNvPr id="4" name="TextBox 3">
            <a:extLst>
              <a:ext uri="{FF2B5EF4-FFF2-40B4-BE49-F238E27FC236}">
                <a16:creationId xmlns:a16="http://schemas.microsoft.com/office/drawing/2014/main" id="{7FD534D9-8A13-891C-CD21-C70B32FB9D01}"/>
              </a:ext>
            </a:extLst>
          </p:cNvPr>
          <p:cNvSpPr txBox="1"/>
          <p:nvPr/>
        </p:nvSpPr>
        <p:spPr>
          <a:xfrm>
            <a:off x="7326086" y="1654629"/>
            <a:ext cx="3951514" cy="1477328"/>
          </a:xfrm>
          <a:prstGeom prst="rect">
            <a:avLst/>
          </a:prstGeom>
          <a:noFill/>
        </p:spPr>
        <p:txBody>
          <a:bodyPr wrap="square" rtlCol="0">
            <a:spAutoFit/>
          </a:bodyPr>
          <a:lstStyle/>
          <a:p>
            <a:r>
              <a:rPr lang="en-IN" dirty="0">
                <a:solidFill>
                  <a:srgbClr val="FF0000"/>
                </a:solidFill>
              </a:rPr>
              <a:t>Insight:</a:t>
            </a:r>
          </a:p>
          <a:p>
            <a:r>
              <a:rPr lang="en-IN" dirty="0"/>
              <a:t>Here, the criteria for market expansion is based on the region and the no of orders placed from that region.</a:t>
            </a:r>
          </a:p>
          <a:p>
            <a:endParaRPr lang="en-IN" dirty="0"/>
          </a:p>
        </p:txBody>
      </p:sp>
      <p:sp>
        <p:nvSpPr>
          <p:cNvPr id="5" name="TextBox 4">
            <a:extLst>
              <a:ext uri="{FF2B5EF4-FFF2-40B4-BE49-F238E27FC236}">
                <a16:creationId xmlns:a16="http://schemas.microsoft.com/office/drawing/2014/main" id="{23C55D02-64AF-E18B-B772-2BBBD27F1F31}"/>
              </a:ext>
            </a:extLst>
          </p:cNvPr>
          <p:cNvSpPr txBox="1"/>
          <p:nvPr/>
        </p:nvSpPr>
        <p:spPr>
          <a:xfrm>
            <a:off x="7326087" y="3722914"/>
            <a:ext cx="3951514" cy="3139321"/>
          </a:xfrm>
          <a:prstGeom prst="rect">
            <a:avLst/>
          </a:prstGeom>
          <a:noFill/>
        </p:spPr>
        <p:txBody>
          <a:bodyPr wrap="square" rtlCol="0">
            <a:spAutoFit/>
          </a:bodyPr>
          <a:lstStyle/>
          <a:p>
            <a:r>
              <a:rPr lang="en-IN" dirty="0">
                <a:solidFill>
                  <a:srgbClr val="FF0000"/>
                </a:solidFill>
              </a:rPr>
              <a:t>Inference:</a:t>
            </a:r>
          </a:p>
          <a:p>
            <a:r>
              <a:rPr lang="en-IN" dirty="0"/>
              <a:t>From the graph we can see what are the states in the different regions where the no of orders are low compared to the other states and we can expand our market by promoting our stores in the areas where the orders are less and also we can increase our market by promoting in the areas where the no of orders are high.</a:t>
            </a:r>
          </a:p>
          <a:p>
            <a:endParaRPr lang="en-IN" dirty="0"/>
          </a:p>
        </p:txBody>
      </p:sp>
      <p:sp>
        <p:nvSpPr>
          <p:cNvPr id="6" name="TextBox 5">
            <a:extLst>
              <a:ext uri="{FF2B5EF4-FFF2-40B4-BE49-F238E27FC236}">
                <a16:creationId xmlns:a16="http://schemas.microsoft.com/office/drawing/2014/main" id="{099A4A70-9FBC-C90F-15C4-7517BA6F1250}"/>
              </a:ext>
            </a:extLst>
          </p:cNvPr>
          <p:cNvSpPr txBox="1"/>
          <p:nvPr/>
        </p:nvSpPr>
        <p:spPr>
          <a:xfrm>
            <a:off x="435429" y="5421086"/>
            <a:ext cx="11027228" cy="369332"/>
          </a:xfrm>
          <a:prstGeom prst="rect">
            <a:avLst/>
          </a:prstGeom>
          <a:noFill/>
        </p:spPr>
        <p:txBody>
          <a:bodyPr wrap="square" rtlCol="0">
            <a:spAutoFit/>
          </a:bodyPr>
          <a:lstStyle/>
          <a:p>
            <a:r>
              <a:rPr lang="en-IN" dirty="0"/>
              <a:t>Formula:</a:t>
            </a:r>
          </a:p>
        </p:txBody>
      </p:sp>
      <p:graphicFrame>
        <p:nvGraphicFramePr>
          <p:cNvPr id="10" name="Content Placeholder 9">
            <a:extLst>
              <a:ext uri="{FF2B5EF4-FFF2-40B4-BE49-F238E27FC236}">
                <a16:creationId xmlns:a16="http://schemas.microsoft.com/office/drawing/2014/main" id="{19216077-E74C-D844-2568-AFA7E9D4D9E1}"/>
              </a:ext>
            </a:extLst>
          </p:cNvPr>
          <p:cNvGraphicFramePr>
            <a:graphicFrameLocks noGrp="1"/>
          </p:cNvGraphicFramePr>
          <p:nvPr>
            <p:ph idx="1"/>
            <p:extLst>
              <p:ext uri="{D42A27DB-BD31-4B8C-83A1-F6EECF244321}">
                <p14:modId xmlns:p14="http://schemas.microsoft.com/office/powerpoint/2010/main" val="4046081187"/>
              </p:ext>
            </p:extLst>
          </p:nvPr>
        </p:nvGraphicFramePr>
        <p:xfrm>
          <a:off x="130630" y="1584098"/>
          <a:ext cx="6999514" cy="361927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45889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92CB-93D1-F6C4-5EE4-2806DEA98EB3}"/>
              </a:ext>
            </a:extLst>
          </p:cNvPr>
          <p:cNvSpPr>
            <a:spLocks noGrp="1"/>
          </p:cNvSpPr>
          <p:nvPr>
            <p:ph type="title"/>
          </p:nvPr>
        </p:nvSpPr>
        <p:spPr>
          <a:xfrm>
            <a:off x="359229" y="97971"/>
            <a:ext cx="11430000" cy="816429"/>
          </a:xfrm>
        </p:spPr>
        <p:txBody>
          <a:bodyPr/>
          <a:lstStyle/>
          <a:p>
            <a:pPr algn="l"/>
            <a:r>
              <a:rPr lang="en-IN" dirty="0"/>
              <a:t>Question 8:customer retention</a:t>
            </a:r>
          </a:p>
        </p:txBody>
      </p:sp>
      <p:pic>
        <p:nvPicPr>
          <p:cNvPr id="7" name="Content Placeholder 6">
            <a:extLst>
              <a:ext uri="{FF2B5EF4-FFF2-40B4-BE49-F238E27FC236}">
                <a16:creationId xmlns:a16="http://schemas.microsoft.com/office/drawing/2014/main" id="{5A1BC172-0F5A-7429-B764-70E485B56285}"/>
              </a:ext>
            </a:extLst>
          </p:cNvPr>
          <p:cNvPicPr>
            <a:picLocks noGrp="1" noChangeAspect="1"/>
          </p:cNvPicPr>
          <p:nvPr>
            <p:ph idx="1"/>
          </p:nvPr>
        </p:nvPicPr>
        <p:blipFill>
          <a:blip r:embed="rId2"/>
          <a:stretch>
            <a:fillRect/>
          </a:stretch>
        </p:blipFill>
        <p:spPr>
          <a:xfrm>
            <a:off x="1524000" y="1284288"/>
            <a:ext cx="2999443" cy="3951287"/>
          </a:xfrm>
          <a:prstGeom prst="rect">
            <a:avLst/>
          </a:prstGeom>
        </p:spPr>
      </p:pic>
      <p:sp>
        <p:nvSpPr>
          <p:cNvPr id="4" name="TextBox 3">
            <a:extLst>
              <a:ext uri="{FF2B5EF4-FFF2-40B4-BE49-F238E27FC236}">
                <a16:creationId xmlns:a16="http://schemas.microsoft.com/office/drawing/2014/main" id="{7FD534D9-8A13-891C-CD21-C70B32FB9D01}"/>
              </a:ext>
            </a:extLst>
          </p:cNvPr>
          <p:cNvSpPr txBox="1"/>
          <p:nvPr/>
        </p:nvSpPr>
        <p:spPr>
          <a:xfrm>
            <a:off x="7326086" y="1654629"/>
            <a:ext cx="3951514" cy="1200329"/>
          </a:xfrm>
          <a:prstGeom prst="rect">
            <a:avLst/>
          </a:prstGeom>
          <a:noFill/>
        </p:spPr>
        <p:txBody>
          <a:bodyPr wrap="square" rtlCol="0">
            <a:spAutoFit/>
          </a:bodyPr>
          <a:lstStyle/>
          <a:p>
            <a:r>
              <a:rPr lang="en-IN" dirty="0">
                <a:solidFill>
                  <a:srgbClr val="FF0000"/>
                </a:solidFill>
              </a:rPr>
              <a:t>Insight:</a:t>
            </a:r>
          </a:p>
          <a:p>
            <a:r>
              <a:rPr lang="en-IN" dirty="0"/>
              <a:t> These are the top 20 customers with high number if orders</a:t>
            </a:r>
          </a:p>
          <a:p>
            <a:endParaRPr lang="en-IN" dirty="0"/>
          </a:p>
        </p:txBody>
      </p:sp>
      <p:sp>
        <p:nvSpPr>
          <p:cNvPr id="5" name="TextBox 4">
            <a:extLst>
              <a:ext uri="{FF2B5EF4-FFF2-40B4-BE49-F238E27FC236}">
                <a16:creationId xmlns:a16="http://schemas.microsoft.com/office/drawing/2014/main" id="{23C55D02-64AF-E18B-B772-2BBBD27F1F31}"/>
              </a:ext>
            </a:extLst>
          </p:cNvPr>
          <p:cNvSpPr txBox="1"/>
          <p:nvPr/>
        </p:nvSpPr>
        <p:spPr>
          <a:xfrm>
            <a:off x="7326087" y="3722914"/>
            <a:ext cx="3951514" cy="1477328"/>
          </a:xfrm>
          <a:prstGeom prst="rect">
            <a:avLst/>
          </a:prstGeom>
          <a:noFill/>
        </p:spPr>
        <p:txBody>
          <a:bodyPr wrap="square" rtlCol="0">
            <a:spAutoFit/>
          </a:bodyPr>
          <a:lstStyle/>
          <a:p>
            <a:r>
              <a:rPr lang="en-IN" dirty="0">
                <a:solidFill>
                  <a:srgbClr val="FF0000"/>
                </a:solidFill>
              </a:rPr>
              <a:t>Inference:</a:t>
            </a:r>
          </a:p>
          <a:p>
            <a:r>
              <a:rPr lang="en-IN" dirty="0"/>
              <a:t>We can give promotions and discounts to these customers who are ordering continuously </a:t>
            </a:r>
          </a:p>
          <a:p>
            <a:endParaRPr lang="en-IN" dirty="0"/>
          </a:p>
        </p:txBody>
      </p:sp>
    </p:spTree>
    <p:extLst>
      <p:ext uri="{BB962C8B-B14F-4D97-AF65-F5344CB8AC3E}">
        <p14:creationId xmlns:p14="http://schemas.microsoft.com/office/powerpoint/2010/main" val="1817797997"/>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titus xmlns="http://schemas.titus.com/TitusProperties/">
  <TitusGUID xmlns="">2f535b2c-b6ba-4f43-9842-f93752a317fe</TitusGUID>
  <TitusMetadata xmlns="">eyJucyI6Imh0dHA6XC9cL3d3dy50aXR1cy5jb21cL25zXC9MYXRlbnRWaWV3IiwicHJvcHMiOlt7Im4iOiJDbGFzc2lmaWNhdGlvbiIsInZhbHMiOlt7InZhbHVlIjoiTFZfQzBORjFEM05UMUFMIn1dfSx7Im4iOiJDb250YWluc1BJSSIsInZhbHMiOlt7InZhbHVlIjoiTm8ifV19XX0=</TitusMetadata>
</titus>
</file>

<file path=customXml/itemProps1.xml><?xml version="1.0" encoding="utf-8"?>
<ds:datastoreItem xmlns:ds="http://schemas.openxmlformats.org/officeDocument/2006/customXml" ds:itemID="{2EB564C3-71A9-4C72-B0CA-FC97B8582FCC}">
  <ds:schemaRefs>
    <ds:schemaRef ds:uri="http://schemas.titus.com/TitusProperties/"/>
  </ds:schemaRefs>
</ds:datastoreItem>
</file>

<file path=docProps/app.xml><?xml version="1.0" encoding="utf-8"?>
<Properties xmlns="http://schemas.openxmlformats.org/officeDocument/2006/extended-properties" xmlns:vt="http://schemas.openxmlformats.org/officeDocument/2006/docPropsVTypes">
  <Template>Parcel</Template>
  <TotalTime>495</TotalTime>
  <Words>712</Words>
  <Application>Microsoft Office PowerPoint</Application>
  <PresentationFormat>Widescreen</PresentationFormat>
  <Paragraphs>102</Paragraphs>
  <Slides>10</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7" baseType="lpstr">
      <vt:lpstr>Aptos</vt:lpstr>
      <vt:lpstr>Arial</vt:lpstr>
      <vt:lpstr>Calibri</vt:lpstr>
      <vt:lpstr>Gill Sans MT</vt:lpstr>
      <vt:lpstr>Microsoft Sans Serif</vt:lpstr>
      <vt:lpstr>Parcel</vt:lpstr>
      <vt:lpstr>Microsoft Excel Worksheet</vt:lpstr>
      <vt:lpstr>EXCEL </vt:lpstr>
      <vt:lpstr>Question 1: Return Analysis</vt:lpstr>
      <vt:lpstr>Question 2: shipping efficiency</vt:lpstr>
      <vt:lpstr>Question 3:Customer Segmentation</vt:lpstr>
      <vt:lpstr>Question 4:product performance</vt:lpstr>
      <vt:lpstr>Question 5:regional analysis</vt:lpstr>
      <vt:lpstr>Question 6:discount analysis</vt:lpstr>
      <vt:lpstr>Question 7:market expansion</vt:lpstr>
      <vt:lpstr>Question 8:customer retention</vt:lpstr>
      <vt:lpstr>Question 9:DASHBOARD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 </dc:title>
  <dc:creator>Aishwarya Eranki</dc:creator>
  <cp:keywords>Classification=LV_C0NF1D3NT1AL</cp:keywords>
  <cp:lastModifiedBy>Aishwarya Eranki</cp:lastModifiedBy>
  <cp:revision>4</cp:revision>
  <dcterms:created xsi:type="dcterms:W3CDTF">2024-03-27T03:47:26Z</dcterms:created>
  <dcterms:modified xsi:type="dcterms:W3CDTF">2024-03-27T12:03:15Z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2f535b2c-b6ba-4f43-9842-f93752a317fe</vt:lpwstr>
  </property>
  <property fmtid="{D5CDD505-2E9C-101B-9397-08002B2CF9AE}" pid="3" name="Classification">
    <vt:lpwstr>LV_C0NF1D3NT1AL</vt:lpwstr>
  </property>
  <property fmtid="{D5CDD505-2E9C-101B-9397-08002B2CF9AE}" pid="4" name="ContainsPII">
    <vt:lpwstr>No</vt:lpwstr>
  </property>
</Properties>
</file>

<file path=docProps/thumbnail.jpeg>
</file>